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4" r:id="rId10"/>
    <p:sldId id="273" r:id="rId11"/>
    <p:sldId id="276" r:id="rId12"/>
    <p:sldId id="278" r:id="rId13"/>
    <p:sldId id="286" r:id="rId14"/>
    <p:sldId id="289" r:id="rId15"/>
    <p:sldId id="280" r:id="rId16"/>
    <p:sldId id="294" r:id="rId17"/>
    <p:sldId id="296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14184-0E70-4444-A567-7EE44BB093B9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619D-6CC5-4AC2-8A12-1FB7B4DB0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91AED3-A75E-4AA3-819A-901B5E3E3789}" type="slidenum">
              <a:rPr lang="ru-RU" smtClean="0">
                <a:ea typeface="Microsoft YaHei" charset="-122"/>
              </a:rPr>
              <a:pPr/>
              <a:t>10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447B478-508F-4D75-8FE1-215A90ACAE4D}" type="slidenum">
              <a:rPr lang="ru-RU" smtClean="0">
                <a:ea typeface="Microsoft YaHei" charset="-122"/>
              </a:rPr>
              <a:pPr/>
              <a:t>11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1EFBF05-7F69-4D27-9A92-CB0C36C7334E}" type="slidenum">
              <a:rPr lang="ru-RU" smtClean="0">
                <a:ea typeface="Microsoft YaHei" charset="-122"/>
              </a:rPr>
              <a:pPr/>
              <a:t>12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34E4BD2-33BA-4533-8C97-A3382175EFAB}" type="slidenum">
              <a:rPr lang="ru-RU" smtClean="0">
                <a:ea typeface="Microsoft YaHei" charset="-122"/>
              </a:rPr>
              <a:pPr/>
              <a:t>13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D4E64A-0C8A-4A19-B6C5-838A380F31FB}" type="slidenum">
              <a:rPr lang="ru-RU" smtClean="0">
                <a:ea typeface="Microsoft YaHei" charset="-122"/>
              </a:rPr>
              <a:pPr/>
              <a:t>14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7CF4711-760A-4C27-B897-1E86B2963832}" type="slidenum">
              <a:rPr lang="ru-RU" smtClean="0">
                <a:ea typeface="Microsoft YaHei" charset="-122"/>
              </a:rPr>
              <a:pPr/>
              <a:t>16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4135-ED58-4329-BBDE-4E48B118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48A8-3486-4D9A-BC74-68294072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ook7.jpg"/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661248"/>
            <a:ext cx="1423468" cy="975494"/>
          </a:xfrm>
          <a:prstGeom prst="rect">
            <a:avLst/>
          </a:prstGeom>
        </p:spPr>
      </p:pic>
      <p:pic>
        <p:nvPicPr>
          <p:cNvPr id="9" name="Рисунок 8" descr="kolokol34.pn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7740352" y="260648"/>
            <a:ext cx="1152128" cy="877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AA97-D6E1-4031-BBAF-C0FE623A61D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303E-CC88-4AD6-A49B-5A6A149AF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d07dfd5b-2039-465e-b116-c50d333909a2/%5bNS-RUS_2-07%5d_%5bIG_088%5d.sw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Связь слов в предложении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772816"/>
            <a:ext cx="4536504" cy="1824608"/>
          </a:xfrm>
        </p:spPr>
        <p:txBody>
          <a:bodyPr/>
          <a:lstStyle/>
          <a:p>
            <a:r>
              <a:rPr lang="ru-RU" b="1" dirty="0" smtClean="0"/>
              <a:t>Русский язык</a:t>
            </a:r>
          </a:p>
          <a:p>
            <a:r>
              <a:rPr lang="ru-RU" b="1" dirty="0" smtClean="0"/>
              <a:t>2 класс</a:t>
            </a:r>
          </a:p>
          <a:p>
            <a:r>
              <a:rPr lang="ru-RU" b="1" dirty="0" smtClean="0"/>
              <a:t>УМК «Школа 2100»</a:t>
            </a:r>
            <a:endParaRPr lang="ru-RU" b="1" dirty="0"/>
          </a:p>
        </p:txBody>
      </p:sp>
      <p:pic>
        <p:nvPicPr>
          <p:cNvPr id="1026" name="Picture 2" descr="D:\Инна\школьные картинки\0_901ce_3b3a870a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3" y="332656"/>
            <a:ext cx="3888432" cy="32857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Составила учитель  начальных классов МКОУ СОШ №4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г. Бутурлиновка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Сербина Инна Петровна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382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Прочитайте.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04800" y="2057400"/>
            <a:ext cx="8534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663300"/>
                </a:solidFill>
              </a:rPr>
              <a:t>Сова поёт дупло </a:t>
            </a:r>
            <a:r>
              <a:rPr lang="ru-RU" sz="2400" b="1" dirty="0">
                <a:solidFill>
                  <a:srgbClr val="663300"/>
                </a:solidFill>
              </a:rPr>
              <a:t/>
            </a:r>
            <a:br>
              <a:rPr lang="ru-RU" sz="2400" b="1" dirty="0">
                <a:solidFill>
                  <a:srgbClr val="663300"/>
                </a:solidFill>
              </a:rPr>
            </a:br>
            <a:r>
              <a:rPr lang="ru-RU" sz="2400" b="1" dirty="0" smtClean="0">
                <a:solidFill>
                  <a:srgbClr val="663300"/>
                </a:solidFill>
              </a:rPr>
              <a:t>Соловей спит берёза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95536" y="476671"/>
            <a:ext cx="7344816" cy="6480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Определяем основной вопрос урока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528" y="3200401"/>
            <a:ext cx="84394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Составьте из каждого набора слов предложения.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3657601"/>
            <a:ext cx="76774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Удалось это сделать? Почему?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528" y="4038601"/>
            <a:ext cx="7829872" cy="398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Что нужно сделать, чтобы составить предложение?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3528" y="4419601"/>
            <a:ext cx="76012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Какой возникает вопрос? 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835696" y="5157192"/>
            <a:ext cx="6768752" cy="93610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     ?! Как связаны между собой слова в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  предложении?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340768"/>
            <a:ext cx="2657872" cy="16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3645024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3" dur="8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0" dur="8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4941168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1628800"/>
            <a:ext cx="2657872" cy="16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539552" y="404664"/>
            <a:ext cx="6950224" cy="1143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Учимся открывать новые знания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3352800"/>
            <a:ext cx="845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Какой можете предложить выход, чтобы составить эти предложения?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4114800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Составьте предложения.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09600" y="5410200"/>
            <a:ext cx="6629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6781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Как связаны слова в предложении?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Как можно проверить, что слова связаны между собой?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6705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Дайте ответ на основной вопрос урока.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59632" y="5949280"/>
            <a:ext cx="57912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Сравните его с авторским в учебнике на стр. 60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609600" y="1828800"/>
            <a:ext cx="8534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663300"/>
                </a:solidFill>
              </a:rPr>
              <a:t>Сова поёт дупло</a:t>
            </a:r>
            <a:r>
              <a:rPr lang="ru-RU" sz="2400" b="1" dirty="0">
                <a:solidFill>
                  <a:srgbClr val="663300"/>
                </a:solidFill>
              </a:rPr>
              <a:t/>
            </a:r>
            <a:br>
              <a:rPr lang="ru-RU" sz="2400" b="1" dirty="0">
                <a:solidFill>
                  <a:srgbClr val="663300"/>
                </a:solidFill>
              </a:rPr>
            </a:br>
            <a:r>
              <a:rPr lang="ru-RU" sz="2400" b="1" dirty="0" smtClean="0">
                <a:solidFill>
                  <a:srgbClr val="663300"/>
                </a:solidFill>
              </a:rPr>
              <a:t>Соловей спит берёза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28600" y="2743200"/>
            <a:ext cx="8382000" cy="32004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Слова в предложении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связаны по смыслу.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В предложении от слова к слову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можно задать вопрос.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3" dur="8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0" dur="8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" dur="8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" dur="8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7" dur="8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15616" y="330201"/>
            <a:ext cx="6192688" cy="9385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Применяем новые знания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077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Рассмотрите картинку. Кто что делает? Составьте и запишите предложения к картинке по схемам.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4149725"/>
            <a:ext cx="6999287" cy="1643063"/>
            <a:chOff x="336" y="2304"/>
            <a:chExt cx="4367" cy="1000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36" y="2304"/>
              <a:ext cx="4367" cy="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(Какая?)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(что делает?) </a:t>
              </a:r>
              <a:r>
                <a:rPr lang="ru-RU" sz="2400" b="1" dirty="0">
                  <a:solidFill>
                    <a:srgbClr val="663300"/>
                  </a:solidFill>
                </a:rPr>
                <a:t>.</a:t>
              </a:r>
            </a:p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b="1" dirty="0">
                  <a:solidFill>
                    <a:srgbClr val="663300"/>
                  </a:solidFill>
                </a:rPr>
                <a:t>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и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</a:t>
              </a:r>
              <a:r>
                <a:rPr lang="ru-RU" sz="2400" b="1" u="sng" dirty="0">
                  <a:solidFill>
                    <a:srgbClr val="663300"/>
                  </a:solidFill>
                </a:rPr>
                <a:t>(что делают?) </a:t>
              </a:r>
              <a:r>
                <a:rPr lang="ru-RU" sz="2400" b="1" dirty="0">
                  <a:solidFill>
                    <a:srgbClr val="663300"/>
                  </a:solidFill>
                </a:rPr>
                <a:t>.     </a:t>
              </a:r>
            </a:p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b="1" u="sng" dirty="0">
                  <a:solidFill>
                    <a:srgbClr val="663300"/>
                  </a:solidFill>
                </a:rPr>
                <a:t> (Какие?)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(что делают?) </a:t>
              </a:r>
              <a:r>
                <a:rPr lang="ru-RU" sz="2400" b="1" dirty="0">
                  <a:solidFill>
                    <a:srgbClr val="663300"/>
                  </a:solidFill>
                </a:rPr>
                <a:t>.</a:t>
              </a:r>
              <a:r>
                <a:rPr lang="ru-RU" sz="2400" dirty="0">
                  <a:solidFill>
                    <a:srgbClr val="000000"/>
                  </a:solidFill>
                </a:rPr>
                <a:t>                                    </a:t>
              </a: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2" y="2304"/>
              <a:ext cx="0" cy="239"/>
            </a:xfrm>
            <a:prstGeom prst="line">
              <a:avLst/>
            </a:prstGeom>
            <a:noFill/>
            <a:ln w="2844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432" y="2640"/>
              <a:ext cx="0" cy="239"/>
            </a:xfrm>
            <a:prstGeom prst="line">
              <a:avLst/>
            </a:prstGeom>
            <a:noFill/>
            <a:ln w="2844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432" y="2976"/>
              <a:ext cx="0" cy="239"/>
            </a:xfrm>
            <a:prstGeom prst="line">
              <a:avLst/>
            </a:prstGeom>
            <a:noFill/>
            <a:ln w="2844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2209800"/>
            <a:ext cx="5715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755576" y="404664"/>
            <a:ext cx="6696744" cy="10801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Развиваем умения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915400" cy="1825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Прочитайте предложения.</a:t>
            </a: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Составьте схемы.</a:t>
            </a: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Поставьте вопросы к словам в таком порядке: сначала </a:t>
            </a:r>
            <a:r>
              <a:rPr lang="ru-RU" sz="2000" b="1" i="1" dirty="0">
                <a:solidFill>
                  <a:srgbClr val="663300"/>
                </a:solidFill>
              </a:rPr>
              <a:t>кто?</a:t>
            </a:r>
            <a:r>
              <a:rPr lang="ru-RU" sz="2000" b="1" dirty="0">
                <a:solidFill>
                  <a:srgbClr val="000000"/>
                </a:solidFill>
              </a:rPr>
              <a:t> или </a:t>
            </a:r>
            <a:r>
              <a:rPr lang="ru-RU" sz="2000" b="1" i="1" dirty="0">
                <a:solidFill>
                  <a:srgbClr val="663300"/>
                </a:solidFill>
              </a:rPr>
              <a:t>что</a:t>
            </a:r>
            <a:r>
              <a:rPr lang="ru-RU" sz="2000" b="1" i="1" dirty="0" smtClean="0">
                <a:solidFill>
                  <a:srgbClr val="663300"/>
                </a:solidFill>
              </a:rPr>
              <a:t>?,</a:t>
            </a:r>
          </a:p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затем – </a:t>
            </a:r>
            <a:r>
              <a:rPr lang="ru-RU" sz="2000" b="1" i="1" dirty="0">
                <a:solidFill>
                  <a:srgbClr val="663300"/>
                </a:solidFill>
              </a:rPr>
              <a:t>что делает?</a:t>
            </a:r>
            <a:r>
              <a:rPr lang="ru-RU" sz="2000" b="1" dirty="0">
                <a:solidFill>
                  <a:srgbClr val="000000"/>
                </a:solidFill>
              </a:rPr>
              <a:t> и </a:t>
            </a:r>
            <a:r>
              <a:rPr lang="ru-RU" sz="2000" b="1" i="1" dirty="0">
                <a:solidFill>
                  <a:srgbClr val="663300"/>
                </a:solidFill>
              </a:rPr>
              <a:t>какой? какие?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81000" y="3352800"/>
            <a:ext cx="6781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663300"/>
                </a:solidFill>
              </a:rPr>
              <a:t>Образец: </a:t>
            </a:r>
            <a:r>
              <a:rPr lang="ru-RU" sz="2000" b="1" dirty="0" smtClean="0">
                <a:solidFill>
                  <a:srgbClr val="663300"/>
                </a:solidFill>
              </a:rPr>
              <a:t>  Рыхлый   снег    тает.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                   </a:t>
            </a:r>
            <a:r>
              <a:rPr lang="ru-RU" sz="2000" b="1" dirty="0" smtClean="0">
                <a:solidFill>
                  <a:srgbClr val="663300"/>
                </a:solidFill>
              </a:rPr>
              <a:t>     </a:t>
            </a:r>
            <a:r>
              <a:rPr lang="ru-RU" sz="2000" b="1" u="sng" dirty="0" smtClean="0">
                <a:solidFill>
                  <a:srgbClr val="663300"/>
                </a:solidFill>
              </a:rPr>
              <a:t> </a:t>
            </a:r>
            <a:r>
              <a:rPr lang="ru-RU" sz="2000" b="1" u="sng" dirty="0">
                <a:solidFill>
                  <a:srgbClr val="663300"/>
                </a:solidFill>
              </a:rPr>
              <a:t>(какой?)</a:t>
            </a:r>
            <a:r>
              <a:rPr lang="ru-RU" sz="2000" b="1" dirty="0">
                <a:solidFill>
                  <a:srgbClr val="663300"/>
                </a:solidFill>
              </a:rPr>
              <a:t>  </a:t>
            </a:r>
            <a:r>
              <a:rPr lang="ru-RU" sz="2000" b="1" u="sng" dirty="0">
                <a:solidFill>
                  <a:srgbClr val="663300"/>
                </a:solidFill>
              </a:rPr>
              <a:t>(что?)</a:t>
            </a:r>
            <a:r>
              <a:rPr lang="ru-RU" sz="2000" b="1" dirty="0">
                <a:solidFill>
                  <a:srgbClr val="663300"/>
                </a:solidFill>
              </a:rPr>
              <a:t>  </a:t>
            </a:r>
            <a:r>
              <a:rPr lang="ru-RU" sz="2000" b="1" u="sng" dirty="0">
                <a:solidFill>
                  <a:srgbClr val="663300"/>
                </a:solidFill>
              </a:rPr>
              <a:t>(что делает?) </a:t>
            </a:r>
            <a:r>
              <a:rPr lang="ru-RU" sz="2000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1828800" y="3657600"/>
            <a:ext cx="1588" cy="304800"/>
          </a:xfrm>
          <a:prstGeom prst="line">
            <a:avLst/>
          </a:prstGeom>
          <a:noFill/>
          <a:ln w="19080" cap="sq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276600"/>
            <a:ext cx="989013" cy="227013"/>
            <a:chOff x="1296" y="2064"/>
            <a:chExt cx="623" cy="143"/>
          </a:xfrm>
        </p:grpSpPr>
        <p:sp>
          <p:nvSpPr>
            <p:cNvPr id="15373" name="Line 6"/>
            <p:cNvSpPr>
              <a:spLocks noChangeShapeType="1"/>
            </p:cNvSpPr>
            <p:nvPr/>
          </p:nvSpPr>
          <p:spPr bwMode="auto">
            <a:xfrm>
              <a:off x="1296" y="2064"/>
              <a:ext cx="623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Line 7"/>
            <p:cNvSpPr>
              <a:spLocks noChangeShapeType="1"/>
            </p:cNvSpPr>
            <p:nvPr/>
          </p:nvSpPr>
          <p:spPr bwMode="auto">
            <a:xfrm>
              <a:off x="1296" y="2064"/>
              <a:ext cx="0" cy="143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8"/>
            <p:cNvSpPr>
              <a:spLocks noChangeShapeType="1"/>
            </p:cNvSpPr>
            <p:nvPr/>
          </p:nvSpPr>
          <p:spPr bwMode="auto">
            <a:xfrm>
              <a:off x="1920" y="2064"/>
              <a:ext cx="0" cy="95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43808" y="3212976"/>
            <a:ext cx="836613" cy="227013"/>
            <a:chOff x="2112" y="2064"/>
            <a:chExt cx="527" cy="143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112" y="2064"/>
              <a:ext cx="527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2640" y="2064"/>
              <a:ext cx="0" cy="143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2112" y="2064"/>
              <a:ext cx="0" cy="143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457200" y="4648200"/>
            <a:ext cx="4800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663300"/>
                </a:solidFill>
              </a:rPr>
              <a:t>Наступила тёплая весна. 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Пригревает ласковое солнышко.  </a:t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Расцвели жёлтые одуванчики.</a:t>
            </a:r>
            <a:endParaRPr lang="ru-RU" sz="2000" b="1" dirty="0">
              <a:solidFill>
                <a:srgbClr val="6633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0086" y="4005064"/>
            <a:ext cx="3545885" cy="23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1115616" y="404664"/>
            <a:ext cx="6552728" cy="100811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Развиваем умения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76600" y="160020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Проверьте себя.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2743200"/>
            <a:ext cx="8534400" cy="305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663300"/>
                </a:solidFill>
              </a:rPr>
              <a:t>         </a:t>
            </a:r>
            <a:r>
              <a:rPr lang="ru-RU" sz="2000" b="1" dirty="0" smtClean="0">
                <a:solidFill>
                  <a:srgbClr val="663300"/>
                </a:solidFill>
              </a:rPr>
              <a:t>Наступила тёплая весна. 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 smtClean="0">
                <a:solidFill>
                  <a:srgbClr val="663300"/>
                </a:solidFill>
              </a:rPr>
              <a:t>( что сделала</a:t>
            </a:r>
            <a:r>
              <a:rPr lang="ru-RU" sz="2000" b="1" u="sng" dirty="0">
                <a:solidFill>
                  <a:srgbClr val="663300"/>
                </a:solidFill>
              </a:rPr>
              <a:t>?)</a:t>
            </a:r>
            <a:r>
              <a:rPr lang="ru-RU" sz="2000" b="1" dirty="0">
                <a:solidFill>
                  <a:srgbClr val="663300"/>
                </a:solidFill>
              </a:rPr>
              <a:t>  </a:t>
            </a:r>
            <a:r>
              <a:rPr lang="ru-RU" sz="2000" b="1" u="sng" dirty="0">
                <a:solidFill>
                  <a:srgbClr val="663300"/>
                </a:solidFill>
              </a:rPr>
              <a:t>(какая?)</a:t>
            </a:r>
            <a:r>
              <a:rPr lang="ru-RU" sz="2000" b="1" dirty="0">
                <a:solidFill>
                  <a:srgbClr val="663300"/>
                </a:solidFill>
              </a:rPr>
              <a:t>  </a:t>
            </a:r>
            <a:r>
              <a:rPr lang="ru-RU" sz="2000" b="1" u="sng" dirty="0">
                <a:solidFill>
                  <a:srgbClr val="663300"/>
                </a:solidFill>
              </a:rPr>
              <a:t>(что?) </a:t>
            </a:r>
            <a:r>
              <a:rPr lang="ru-RU" sz="2000" b="1" dirty="0">
                <a:solidFill>
                  <a:srgbClr val="663300"/>
                </a:solidFill>
              </a:rPr>
              <a:t>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Пригревает ласковое солнышко.</a:t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u="sng" dirty="0">
                <a:solidFill>
                  <a:srgbClr val="663300"/>
                </a:solidFill>
              </a:rPr>
              <a:t>(что делает?)</a:t>
            </a:r>
            <a:r>
              <a:rPr lang="ru-RU" sz="2000" b="1" dirty="0">
                <a:solidFill>
                  <a:srgbClr val="663300"/>
                </a:solidFill>
              </a:rPr>
              <a:t>  </a:t>
            </a:r>
            <a:r>
              <a:rPr lang="ru-RU" sz="2000" b="1" u="sng" dirty="0">
                <a:solidFill>
                  <a:srgbClr val="663300"/>
                </a:solidFill>
              </a:rPr>
              <a:t>(какое?)</a:t>
            </a:r>
            <a:r>
              <a:rPr lang="ru-RU" sz="2000" b="1" dirty="0">
                <a:solidFill>
                  <a:srgbClr val="663300"/>
                </a:solidFill>
              </a:rPr>
              <a:t>  </a:t>
            </a:r>
            <a:r>
              <a:rPr lang="ru-RU" sz="2000" b="1" u="sng" dirty="0">
                <a:solidFill>
                  <a:srgbClr val="663300"/>
                </a:solidFill>
              </a:rPr>
              <a:t>(что?)</a:t>
            </a:r>
            <a:r>
              <a:rPr lang="ru-RU" sz="2000" b="1" dirty="0">
                <a:solidFill>
                  <a:srgbClr val="663300"/>
                </a:solidFill>
              </a:rPr>
              <a:t> 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663300"/>
                </a:solidFill>
              </a:rPr>
              <a:t> </a:t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Расцвели жёлтые одуванчики.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u="sng" dirty="0">
                <a:solidFill>
                  <a:srgbClr val="663300"/>
                </a:solidFill>
              </a:rPr>
              <a:t>(что сделали?)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u="sng" dirty="0">
                <a:solidFill>
                  <a:srgbClr val="663300"/>
                </a:solidFill>
              </a:rPr>
              <a:t>(какие?)</a:t>
            </a:r>
            <a:r>
              <a:rPr lang="ru-RU" sz="2000" b="1" dirty="0">
                <a:solidFill>
                  <a:srgbClr val="663300"/>
                </a:solidFill>
              </a:rPr>
              <a:t>  </a:t>
            </a:r>
            <a:r>
              <a:rPr lang="ru-RU" sz="2000" b="1" u="sng" dirty="0" smtClean="0">
                <a:solidFill>
                  <a:srgbClr val="663300"/>
                </a:solidFill>
              </a:rPr>
              <a:t>(что?) </a:t>
            </a:r>
            <a:r>
              <a:rPr lang="ru-RU" sz="2000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1619672" y="3212976"/>
            <a:ext cx="1588" cy="304800"/>
          </a:xfrm>
          <a:prstGeom prst="line">
            <a:avLst/>
          </a:prstGeom>
          <a:noFill/>
          <a:ln w="19080" cap="sq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1619672" y="4293096"/>
            <a:ext cx="1588" cy="304800"/>
          </a:xfrm>
          <a:prstGeom prst="line">
            <a:avLst/>
          </a:prstGeom>
          <a:noFill/>
          <a:ln w="19080" cap="sq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1619672" y="5445224"/>
            <a:ext cx="1588" cy="304800"/>
          </a:xfrm>
          <a:prstGeom prst="line">
            <a:avLst/>
          </a:prstGeom>
          <a:noFill/>
          <a:ln w="19080" cap="sq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81400" y="2590800"/>
            <a:ext cx="989013" cy="227013"/>
            <a:chOff x="2256" y="1632"/>
            <a:chExt cx="623" cy="143"/>
          </a:xfrm>
        </p:grpSpPr>
        <p:sp>
          <p:nvSpPr>
            <p:cNvPr id="16415" name="Line 8"/>
            <p:cNvSpPr>
              <a:spLocks noChangeShapeType="1"/>
            </p:cNvSpPr>
            <p:nvPr/>
          </p:nvSpPr>
          <p:spPr bwMode="auto">
            <a:xfrm>
              <a:off x="2256" y="1632"/>
              <a:ext cx="623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9"/>
            <p:cNvSpPr>
              <a:spLocks noChangeShapeType="1"/>
            </p:cNvSpPr>
            <p:nvPr/>
          </p:nvSpPr>
          <p:spPr bwMode="auto">
            <a:xfrm>
              <a:off x="2256" y="1632"/>
              <a:ext cx="0" cy="143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Line 10"/>
            <p:cNvSpPr>
              <a:spLocks noChangeShapeType="1"/>
            </p:cNvSpPr>
            <p:nvPr/>
          </p:nvSpPr>
          <p:spPr bwMode="auto">
            <a:xfrm>
              <a:off x="2880" y="1632"/>
              <a:ext cx="0" cy="95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81400" y="3733800"/>
            <a:ext cx="989013" cy="227013"/>
            <a:chOff x="2256" y="2352"/>
            <a:chExt cx="623" cy="143"/>
          </a:xfrm>
        </p:grpSpPr>
        <p:sp>
          <p:nvSpPr>
            <p:cNvPr id="16412" name="Line 12"/>
            <p:cNvSpPr>
              <a:spLocks noChangeShapeType="1"/>
            </p:cNvSpPr>
            <p:nvPr/>
          </p:nvSpPr>
          <p:spPr bwMode="auto">
            <a:xfrm>
              <a:off x="2256" y="2352"/>
              <a:ext cx="623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Line 13"/>
            <p:cNvSpPr>
              <a:spLocks noChangeShapeType="1"/>
            </p:cNvSpPr>
            <p:nvPr/>
          </p:nvSpPr>
          <p:spPr bwMode="auto">
            <a:xfrm>
              <a:off x="2256" y="2352"/>
              <a:ext cx="0" cy="143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14"/>
            <p:cNvSpPr>
              <a:spLocks noChangeShapeType="1"/>
            </p:cNvSpPr>
            <p:nvPr/>
          </p:nvSpPr>
          <p:spPr bwMode="auto">
            <a:xfrm>
              <a:off x="2880" y="2352"/>
              <a:ext cx="0" cy="95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347864" y="4941168"/>
            <a:ext cx="989013" cy="227013"/>
            <a:chOff x="2496" y="3024"/>
            <a:chExt cx="623" cy="143"/>
          </a:xfrm>
        </p:grpSpPr>
        <p:sp>
          <p:nvSpPr>
            <p:cNvPr id="16409" name="Line 16"/>
            <p:cNvSpPr>
              <a:spLocks noChangeShapeType="1"/>
            </p:cNvSpPr>
            <p:nvPr/>
          </p:nvSpPr>
          <p:spPr bwMode="auto">
            <a:xfrm>
              <a:off x="2496" y="3024"/>
              <a:ext cx="623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Line 17"/>
            <p:cNvSpPr>
              <a:spLocks noChangeShapeType="1"/>
            </p:cNvSpPr>
            <p:nvPr/>
          </p:nvSpPr>
          <p:spPr bwMode="auto">
            <a:xfrm>
              <a:off x="2496" y="3024"/>
              <a:ext cx="0" cy="143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Line 18"/>
            <p:cNvSpPr>
              <a:spLocks noChangeShapeType="1"/>
            </p:cNvSpPr>
            <p:nvPr/>
          </p:nvSpPr>
          <p:spPr bwMode="auto">
            <a:xfrm>
              <a:off x="3120" y="3024"/>
              <a:ext cx="0" cy="95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743200" y="2514600"/>
            <a:ext cx="1903413" cy="379413"/>
            <a:chOff x="1728" y="1584"/>
            <a:chExt cx="1199" cy="239"/>
          </a:xfrm>
        </p:grpSpPr>
        <p:sp>
          <p:nvSpPr>
            <p:cNvPr id="16406" name="Line 20"/>
            <p:cNvSpPr>
              <a:spLocks noChangeShapeType="1"/>
            </p:cNvSpPr>
            <p:nvPr/>
          </p:nvSpPr>
          <p:spPr bwMode="auto">
            <a:xfrm>
              <a:off x="1728" y="1584"/>
              <a:ext cx="1199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21"/>
            <p:cNvSpPr>
              <a:spLocks noChangeShapeType="1"/>
            </p:cNvSpPr>
            <p:nvPr/>
          </p:nvSpPr>
          <p:spPr bwMode="auto">
            <a:xfrm>
              <a:off x="2928" y="1584"/>
              <a:ext cx="0" cy="239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Line 22"/>
            <p:cNvSpPr>
              <a:spLocks noChangeShapeType="1"/>
            </p:cNvSpPr>
            <p:nvPr/>
          </p:nvSpPr>
          <p:spPr bwMode="auto">
            <a:xfrm>
              <a:off x="1728" y="1584"/>
              <a:ext cx="0" cy="239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67744" y="4797152"/>
            <a:ext cx="1903413" cy="379413"/>
            <a:chOff x="2016" y="2928"/>
            <a:chExt cx="1199" cy="239"/>
          </a:xfrm>
        </p:grpSpPr>
        <p:sp>
          <p:nvSpPr>
            <p:cNvPr id="16403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199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25"/>
            <p:cNvSpPr>
              <a:spLocks noChangeShapeType="1"/>
            </p:cNvSpPr>
            <p:nvPr/>
          </p:nvSpPr>
          <p:spPr bwMode="auto">
            <a:xfrm>
              <a:off x="3216" y="2928"/>
              <a:ext cx="0" cy="239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26"/>
            <p:cNvSpPr>
              <a:spLocks noChangeShapeType="1"/>
            </p:cNvSpPr>
            <p:nvPr/>
          </p:nvSpPr>
          <p:spPr bwMode="auto">
            <a:xfrm>
              <a:off x="2016" y="2928"/>
              <a:ext cx="0" cy="239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267744" y="3645024"/>
            <a:ext cx="2513013" cy="379413"/>
            <a:chOff x="1392" y="2256"/>
            <a:chExt cx="1583" cy="239"/>
          </a:xfrm>
        </p:grpSpPr>
        <p:sp>
          <p:nvSpPr>
            <p:cNvPr id="16400" name="Line 28"/>
            <p:cNvSpPr>
              <a:spLocks noChangeShapeType="1"/>
            </p:cNvSpPr>
            <p:nvPr/>
          </p:nvSpPr>
          <p:spPr bwMode="auto">
            <a:xfrm>
              <a:off x="1392" y="2256"/>
              <a:ext cx="1583" cy="0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29"/>
            <p:cNvSpPr>
              <a:spLocks noChangeShapeType="1"/>
            </p:cNvSpPr>
            <p:nvPr/>
          </p:nvSpPr>
          <p:spPr bwMode="auto">
            <a:xfrm>
              <a:off x="2976" y="2256"/>
              <a:ext cx="0" cy="239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30"/>
            <p:cNvSpPr>
              <a:spLocks noChangeShapeType="1"/>
            </p:cNvSpPr>
            <p:nvPr/>
          </p:nvSpPr>
          <p:spPr bwMode="auto">
            <a:xfrm>
              <a:off x="1392" y="2256"/>
              <a:ext cx="0" cy="239"/>
            </a:xfrm>
            <a:prstGeom prst="line">
              <a:avLst/>
            </a:prstGeom>
            <a:noFill/>
            <a:ln w="9360" cap="sq">
              <a:solidFill>
                <a:srgbClr val="66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717032"/>
            <a:ext cx="3312368" cy="26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99592" y="476673"/>
            <a:ext cx="6592217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Проверяем себя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51520" y="2590800"/>
            <a:ext cx="828288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663300"/>
                </a:solidFill>
              </a:rPr>
              <a:t>                                       </a:t>
            </a:r>
            <a:r>
              <a:rPr lang="ru-RU" sz="2000" b="1" dirty="0" smtClean="0">
                <a:solidFill>
                  <a:srgbClr val="663300"/>
                </a:solidFill>
              </a:rPr>
              <a:t>Рябина.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1. </a:t>
            </a:r>
            <a:r>
              <a:rPr lang="ru-RU" sz="2000" b="1" dirty="0" smtClean="0">
                <a:solidFill>
                  <a:srgbClr val="663300"/>
                </a:solidFill>
              </a:rPr>
              <a:t>На поляне стояла одинокая рябина.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2)тянулась , она, свету, к.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3)подлетели, к, красногрудые, рябине, снегири 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4)сочные, клевали, птицы, ягоды.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0772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9372600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Прочитайте заглавие и первое предложение текста.</a:t>
            </a: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Составьте из слов три следующих предложения текста.</a:t>
            </a: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При составлении предложений задавайте вопросы от слова к слову.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41910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Проверьте себя.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03648" y="4609050"/>
            <a:ext cx="8007424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663300"/>
                </a:solidFill>
              </a:rPr>
              <a:t>                                       </a:t>
            </a:r>
            <a:r>
              <a:rPr lang="ru-RU" sz="2000" b="1" dirty="0" smtClean="0">
                <a:solidFill>
                  <a:srgbClr val="663300"/>
                </a:solidFill>
              </a:rPr>
              <a:t>Рябина.</a:t>
            </a:r>
            <a:br>
              <a:rPr lang="ru-RU" sz="2000" b="1" dirty="0" smtClean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 (Где) На поляне  (что делала?) стояла  (какая?) одинокая (что?) рябина.(Кто</a:t>
            </a:r>
            <a:r>
              <a:rPr lang="ru-RU" sz="2000" b="1" dirty="0">
                <a:solidFill>
                  <a:srgbClr val="663300"/>
                </a:solidFill>
              </a:rPr>
              <a:t>?) </a:t>
            </a:r>
            <a:r>
              <a:rPr lang="ru-RU" sz="2000" b="1" dirty="0" smtClean="0">
                <a:solidFill>
                  <a:srgbClr val="663300"/>
                </a:solidFill>
              </a:rPr>
              <a:t>Она  (что делала?) тянулась (к чему?) к свету.            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(Какие?) Красногрудые  (кто?)снегири (что сделали?) подлетели (куда?) к рябине.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(</a:t>
            </a:r>
            <a:r>
              <a:rPr lang="ru-RU" sz="2000" b="1" dirty="0" smtClean="0">
                <a:solidFill>
                  <a:srgbClr val="663300"/>
                </a:solidFill>
              </a:rPr>
              <a:t>Кто?)Птицы  </a:t>
            </a:r>
            <a:r>
              <a:rPr lang="ru-RU" sz="2000" b="1" dirty="0">
                <a:solidFill>
                  <a:srgbClr val="663300"/>
                </a:solidFill>
              </a:rPr>
              <a:t>(что </a:t>
            </a:r>
            <a:r>
              <a:rPr lang="ru-RU" sz="2000" b="1" dirty="0" smtClean="0">
                <a:solidFill>
                  <a:srgbClr val="663300"/>
                </a:solidFill>
              </a:rPr>
              <a:t>делали</a:t>
            </a:r>
            <a:r>
              <a:rPr lang="ru-RU" sz="2000" b="1" dirty="0">
                <a:solidFill>
                  <a:srgbClr val="663300"/>
                </a:solidFill>
              </a:rPr>
              <a:t>?) </a:t>
            </a:r>
            <a:r>
              <a:rPr lang="ru-RU" sz="2000" b="1" dirty="0" smtClean="0">
                <a:solidFill>
                  <a:srgbClr val="663300"/>
                </a:solidFill>
              </a:rPr>
              <a:t>клевали  </a:t>
            </a:r>
            <a:r>
              <a:rPr lang="ru-RU" sz="2000" b="1" dirty="0">
                <a:solidFill>
                  <a:srgbClr val="663300"/>
                </a:solidFill>
              </a:rPr>
              <a:t>(</a:t>
            </a:r>
            <a:r>
              <a:rPr lang="ru-RU" sz="2000" b="1" dirty="0" smtClean="0">
                <a:solidFill>
                  <a:srgbClr val="663300"/>
                </a:solidFill>
              </a:rPr>
              <a:t>какие?) сочные (что?) ягоды.</a:t>
            </a:r>
            <a:endParaRPr lang="ru-RU" sz="2000" b="1" dirty="0">
              <a:solidFill>
                <a:srgbClr val="66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2794541"/>
            <a:ext cx="2981625" cy="21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916832"/>
            <a:ext cx="724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http://files.school-collection.edu.ru/dlrstore/d07dfd5b-2039-465e-b116-c50d333909a2/%5BNS-RUS_2-07%5D_%5BIG_088%5D.swf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571480"/>
            <a:ext cx="504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Творческая работа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2494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Составьте своё предложение по данной иллюстрации , найдите в нём грамматическую основу и составьте схему предложения.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476672"/>
            <a:ext cx="5832648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3600" dirty="0" smtClean="0">
                <a:solidFill>
                  <a:schemeClr val="tx1"/>
                </a:solidFill>
              </a:rPr>
              <a:t>Творческая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707904" y="285750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/>
              <a:t>Лесенка знаний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475656" y="4797152"/>
            <a:ext cx="31750" cy="984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75656" y="486916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15816" y="3573016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15816" y="3573016"/>
            <a:ext cx="15732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427984" y="2060848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7984" y="2060848"/>
            <a:ext cx="18568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619672" y="3933056"/>
            <a:ext cx="1071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3347864" y="2636912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</a:rPr>
              <a:t>Б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4716016" y="1196752"/>
            <a:ext cx="1440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92D050"/>
                </a:solidFill>
              </a:rPr>
              <a:t>В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1619671" y="5085184"/>
            <a:ext cx="4824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Ничего не понял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2915816" y="3645024"/>
            <a:ext cx="612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Всё понятно, было интересно</a:t>
            </a:r>
          </a:p>
        </p:txBody>
      </p:sp>
      <p:sp>
        <p:nvSpPr>
          <p:cNvPr id="18446" name="TextBox 21"/>
          <p:cNvSpPr txBox="1">
            <a:spLocks noChangeArrowheads="1"/>
          </p:cNvSpPr>
          <p:nvPr/>
        </p:nvSpPr>
        <p:spPr bwMode="auto">
          <a:xfrm>
            <a:off x="4355976" y="2276872"/>
            <a:ext cx="5786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92D050"/>
                </a:solidFill>
              </a:rPr>
              <a:t>Хочу узнать больше</a:t>
            </a:r>
          </a:p>
        </p:txBody>
      </p:sp>
      <p:pic>
        <p:nvPicPr>
          <p:cNvPr id="31" name="Picture 2" descr="D:\Инна\школьные картинки\0_901ce_3b3a870a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2859879" cy="241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44824"/>
            <a:ext cx="508413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Kozuka Gothic Pro L" pitchFamily="34" charset="-128"/>
              </a:rPr>
              <a:t>Минута чистописания</a:t>
            </a:r>
            <a:endParaRPr lang="ru-RU" sz="3200" dirty="0"/>
          </a:p>
        </p:txBody>
      </p:sp>
      <p:pic>
        <p:nvPicPr>
          <p:cNvPr id="3" name="Picture 7" descr="Копия no40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71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smtClean="0"/>
              <a:t> Р   Б Я Т А</a:t>
            </a:r>
          </a:p>
        </p:txBody>
      </p:sp>
      <p:pic>
        <p:nvPicPr>
          <p:cNvPr id="4099" name="Picture 3" descr="C:\Users\ЛюЛёК\Desktop\мама презент\126043534111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5513" y="1412875"/>
            <a:ext cx="5072062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7554" y="260350"/>
            <a:ext cx="6429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smtClean="0"/>
              <a:t>Я Г . Д А</a:t>
            </a:r>
          </a:p>
        </p:txBody>
      </p:sp>
      <p:pic>
        <p:nvPicPr>
          <p:cNvPr id="3074" name="Picture 2" descr="E:\Рисунки\папка учителя\Фрукты\437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77925" y="1600200"/>
            <a:ext cx="678815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175" y="260350"/>
            <a:ext cx="86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0000"/>
                </a:solidFill>
              </a:rPr>
              <a:t>О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/>
              <a:t>Б . Р А Н</a:t>
            </a:r>
          </a:p>
        </p:txBody>
      </p:sp>
      <p:pic>
        <p:nvPicPr>
          <p:cNvPr id="6147" name="Picture 2" descr="C:\Users\ЛюЛёК\Desktop\мама презент\R-Buriyt Prazdnik15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357298"/>
            <a:ext cx="6247536" cy="502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0" y="285728"/>
            <a:ext cx="7858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ИН . Й</a:t>
            </a:r>
          </a:p>
        </p:txBody>
      </p:sp>
      <p:pic>
        <p:nvPicPr>
          <p:cNvPr id="7171" name="Picture 4" descr="C:\Documents and Settings\Игорь\Рабочий стол\Инна\ине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268760"/>
            <a:ext cx="6468244" cy="485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333375"/>
            <a:ext cx="6477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100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Н . РОД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8399" y="228586"/>
            <a:ext cx="720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8196" name="Picture 5" descr="C:\Documents and Settings\Игорь\Рабочий стол\Инна\x_bee17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462088"/>
            <a:ext cx="6768802" cy="451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/>
              <a:t>. РТИСТ</a:t>
            </a:r>
          </a:p>
        </p:txBody>
      </p:sp>
      <p:pic>
        <p:nvPicPr>
          <p:cNvPr id="9219" name="Picture 2" descr="C:\Documents and Settings\Игорь\Рабочий стол\Инна\арт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268760"/>
            <a:ext cx="6840686" cy="455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94019" y="285728"/>
            <a:ext cx="720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548680"/>
            <a:ext cx="8003232" cy="43533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92D050"/>
                </a:solidFill>
              </a:rPr>
              <a:t>Р</a:t>
            </a:r>
            <a:r>
              <a:rPr lang="ru-RU" sz="4800" dirty="0" smtClean="0"/>
              <a:t>ебята</a:t>
            </a:r>
          </a:p>
          <a:p>
            <a:pPr>
              <a:buNone/>
            </a:pPr>
            <a:r>
              <a:rPr lang="ru-RU" sz="5400" dirty="0" smtClean="0">
                <a:solidFill>
                  <a:srgbClr val="92D050"/>
                </a:solidFill>
              </a:rPr>
              <a:t>Я</a:t>
            </a:r>
            <a:r>
              <a:rPr lang="ru-RU" sz="4800" dirty="0" smtClean="0"/>
              <a:t>года</a:t>
            </a:r>
          </a:p>
          <a:p>
            <a:pPr>
              <a:buNone/>
            </a:pPr>
            <a:r>
              <a:rPr lang="ru-RU" sz="5400" dirty="0" smtClean="0">
                <a:solidFill>
                  <a:srgbClr val="92D050"/>
                </a:solidFill>
              </a:rPr>
              <a:t>Б</a:t>
            </a:r>
            <a:r>
              <a:rPr lang="ru-RU" sz="4800" dirty="0" smtClean="0"/>
              <a:t>аран</a:t>
            </a:r>
          </a:p>
          <a:p>
            <a:pPr>
              <a:buNone/>
            </a:pPr>
            <a:r>
              <a:rPr lang="ru-RU" sz="5400" dirty="0" smtClean="0">
                <a:solidFill>
                  <a:srgbClr val="92D050"/>
                </a:solidFill>
              </a:rPr>
              <a:t>И</a:t>
            </a:r>
            <a:r>
              <a:rPr lang="ru-RU" sz="4800" dirty="0" smtClean="0"/>
              <a:t>ней</a:t>
            </a:r>
          </a:p>
          <a:p>
            <a:pPr>
              <a:buNone/>
            </a:pPr>
            <a:r>
              <a:rPr lang="ru-RU" sz="5400" dirty="0" smtClean="0">
                <a:solidFill>
                  <a:srgbClr val="92D050"/>
                </a:solidFill>
              </a:rPr>
              <a:t>Н</a:t>
            </a:r>
            <a:r>
              <a:rPr lang="ru-RU" sz="4800" dirty="0" smtClean="0"/>
              <a:t>арод</a:t>
            </a:r>
          </a:p>
          <a:p>
            <a:pPr>
              <a:buNone/>
            </a:pPr>
            <a:r>
              <a:rPr lang="ru-RU" sz="5400" dirty="0" smtClean="0">
                <a:solidFill>
                  <a:srgbClr val="92D050"/>
                </a:solidFill>
              </a:rPr>
              <a:t>А</a:t>
            </a:r>
            <a:r>
              <a:rPr lang="ru-RU" sz="4800" dirty="0" smtClean="0"/>
              <a:t>ртист</a:t>
            </a:r>
            <a:endParaRPr lang="ru-RU" sz="4800" dirty="0"/>
          </a:p>
        </p:txBody>
      </p:sp>
      <p:pic>
        <p:nvPicPr>
          <p:cNvPr id="4" name="Picture 2" descr="C:\Users\ЛюЛёК\Desktop\мама презент\sorbus-aucupar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006192" y="1396178"/>
            <a:ext cx="5690705" cy="406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404</Words>
  <Application>Microsoft Office PowerPoint</Application>
  <PresentationFormat>Экран (4:3)</PresentationFormat>
  <Paragraphs>89</Paragraphs>
  <Slides>18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Связь слов в предложении.</vt:lpstr>
      <vt:lpstr>Слайд 2</vt:lpstr>
      <vt:lpstr> Р   Б Я Т А</vt:lpstr>
      <vt:lpstr>Я Г . Д А</vt:lpstr>
      <vt:lpstr>Б . Р А Н</vt:lpstr>
      <vt:lpstr>ИН . Й</vt:lpstr>
      <vt:lpstr>Н . РОД</vt:lpstr>
      <vt:lpstr>. РТИСТ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Наталья</cp:lastModifiedBy>
  <cp:revision>79</cp:revision>
  <dcterms:created xsi:type="dcterms:W3CDTF">2012-02-15T14:11:34Z</dcterms:created>
  <dcterms:modified xsi:type="dcterms:W3CDTF">2014-01-14T19:42:50Z</dcterms:modified>
</cp:coreProperties>
</file>