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63" r:id="rId6"/>
    <p:sldId id="265" r:id="rId7"/>
    <p:sldId id="267" r:id="rId8"/>
    <p:sldId id="269" r:id="rId9"/>
    <p:sldId id="274" r:id="rId10"/>
    <p:sldId id="273" r:id="rId11"/>
    <p:sldId id="276" r:id="rId12"/>
    <p:sldId id="278" r:id="rId13"/>
    <p:sldId id="286" r:id="rId14"/>
    <p:sldId id="289" r:id="rId15"/>
    <p:sldId id="280" r:id="rId16"/>
    <p:sldId id="294" r:id="rId17"/>
    <p:sldId id="296" r:id="rId18"/>
    <p:sldId id="29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14184-0E70-4444-A567-7EE44BB093B9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3619D-6CC5-4AC2-8A12-1FB7B4DB0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4291AED3-A75E-4AA3-819A-901B5E3E3789}" type="slidenum">
              <a:rPr lang="ru-RU" smtClean="0">
                <a:ea typeface="Microsoft YaHei" charset="-122"/>
              </a:rPr>
              <a:pPr/>
              <a:t>10</a:t>
            </a:fld>
            <a:endParaRPr lang="ru-RU" smtClean="0">
              <a:ea typeface="Microsoft YaHei" charset="-122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447B478-508F-4D75-8FE1-215A90ACAE4D}" type="slidenum">
              <a:rPr lang="ru-RU" smtClean="0">
                <a:ea typeface="Microsoft YaHei" charset="-122"/>
              </a:rPr>
              <a:pPr/>
              <a:t>11</a:t>
            </a:fld>
            <a:endParaRPr lang="ru-RU" smtClean="0">
              <a:ea typeface="Microsoft YaHei" charset="-122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31EFBF05-7F69-4D27-9A92-CB0C36C7334E}" type="slidenum">
              <a:rPr lang="ru-RU" smtClean="0">
                <a:ea typeface="Microsoft YaHei" charset="-122"/>
              </a:rPr>
              <a:pPr/>
              <a:t>12</a:t>
            </a:fld>
            <a:endParaRPr lang="ru-RU" smtClean="0">
              <a:ea typeface="Microsoft YaHei" charset="-122"/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C34E4BD2-33BA-4533-8C97-A3382175EFAB}" type="slidenum">
              <a:rPr lang="ru-RU" smtClean="0">
                <a:ea typeface="Microsoft YaHei" charset="-122"/>
              </a:rPr>
              <a:pPr/>
              <a:t>13</a:t>
            </a:fld>
            <a:endParaRPr lang="ru-RU" smtClean="0">
              <a:ea typeface="Microsoft YaHei" charset="-122"/>
            </a:endParaRPr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9D4E64A-0C8A-4A19-B6C5-838A380F31FB}" type="slidenum">
              <a:rPr lang="ru-RU" smtClean="0">
                <a:ea typeface="Microsoft YaHei" charset="-122"/>
              </a:rPr>
              <a:pPr/>
              <a:t>14</a:t>
            </a:fld>
            <a:endParaRPr lang="ru-RU" smtClean="0">
              <a:ea typeface="Microsoft YaHei" charset="-122"/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7CF4711-760A-4C27-B897-1E86B2963832}" type="slidenum">
              <a:rPr lang="ru-RU" smtClean="0">
                <a:ea typeface="Microsoft YaHei" charset="-122"/>
              </a:rPr>
              <a:pPr/>
              <a:t>16</a:t>
            </a:fld>
            <a:endParaRPr lang="ru-RU" smtClean="0">
              <a:ea typeface="Microsoft YaHei" charset="-122"/>
            </a:endParaRPr>
          </a:p>
        </p:txBody>
      </p:sp>
      <p:sp>
        <p:nvSpPr>
          <p:cNvPr id="26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14135-ED58-4329-BBDE-4E48B118C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A48A8-3486-4D9A-BC74-6829407268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Book7.jpg"/>
          <p:cNvPicPr>
            <a:picLocks noChangeAspect="1"/>
          </p:cNvPicPr>
          <p:nvPr userDrawn="1"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5661248"/>
            <a:ext cx="1423468" cy="975494"/>
          </a:xfrm>
          <a:prstGeom prst="rect">
            <a:avLst/>
          </a:prstGeom>
        </p:spPr>
      </p:pic>
      <p:pic>
        <p:nvPicPr>
          <p:cNvPr id="9" name="Рисунок 8" descr="kolokol34.png"/>
          <p:cNvPicPr>
            <a:picLocks noChangeAspect="1"/>
          </p:cNvPicPr>
          <p:nvPr userDrawn="1"/>
        </p:nvPicPr>
        <p:blipFill>
          <a:blip r:embed="rId7" cstate="email"/>
          <a:stretch>
            <a:fillRect/>
          </a:stretch>
        </p:blipFill>
        <p:spPr>
          <a:xfrm>
            <a:off x="7740352" y="260648"/>
            <a:ext cx="1152128" cy="8778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BAA97-D6E1-4031-BBAF-C0FE623A61D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303E-CC88-4AD6-A49B-5A6A149AFD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51520" y="260648"/>
            <a:ext cx="8640960" cy="633670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files.school-collection.edu.ru/dlrstore/d07dfd5b-2039-465e-b116-c50d333909a2/%5bNS-RUS_2-07%5d_%5bIG_088%5d.sw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5010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/>
              <a:t>Связь слов в предложении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1772816"/>
            <a:ext cx="4536504" cy="1824608"/>
          </a:xfrm>
        </p:spPr>
        <p:txBody>
          <a:bodyPr/>
          <a:lstStyle/>
          <a:p>
            <a:r>
              <a:rPr lang="ru-RU" b="1" dirty="0" smtClean="0"/>
              <a:t>Русский язык</a:t>
            </a:r>
          </a:p>
          <a:p>
            <a:r>
              <a:rPr lang="ru-RU" b="1" dirty="0" smtClean="0"/>
              <a:t>2 класс</a:t>
            </a:r>
          </a:p>
          <a:p>
            <a:r>
              <a:rPr lang="ru-RU" b="1" dirty="0" smtClean="0"/>
              <a:t>УМК «Школа 2100»</a:t>
            </a:r>
            <a:endParaRPr lang="ru-RU" b="1" dirty="0"/>
          </a:p>
        </p:txBody>
      </p:sp>
      <p:pic>
        <p:nvPicPr>
          <p:cNvPr id="1026" name="Picture 2" descr="D:\Инна\школьные картинки\0_901ce_3b3a870a_orig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3" y="332656"/>
            <a:ext cx="3888432" cy="328577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95736" y="479715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Составила учитель  начальных классов МКОУ СОШ №4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г. Бутурлиновка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Сербина Инна Петровна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457200" y="1524000"/>
            <a:ext cx="83820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000000"/>
                </a:solidFill>
              </a:rPr>
              <a:t> Прочитайте.</a:t>
            </a: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304800" y="2057400"/>
            <a:ext cx="853440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663300"/>
                </a:solidFill>
              </a:rPr>
              <a:t>Сова поёт дупло </a:t>
            </a:r>
            <a:r>
              <a:rPr lang="ru-RU" sz="2400" b="1" dirty="0">
                <a:solidFill>
                  <a:srgbClr val="663300"/>
                </a:solidFill>
              </a:rPr>
              <a:t/>
            </a:r>
            <a:br>
              <a:rPr lang="ru-RU" sz="2400" b="1" dirty="0">
                <a:solidFill>
                  <a:srgbClr val="663300"/>
                </a:solidFill>
              </a:rPr>
            </a:br>
            <a:r>
              <a:rPr lang="ru-RU" sz="2400" b="1" dirty="0" smtClean="0">
                <a:solidFill>
                  <a:srgbClr val="663300"/>
                </a:solidFill>
              </a:rPr>
              <a:t>Соловей спит берёза</a:t>
            </a:r>
            <a:endParaRPr lang="ru-RU" sz="2400" b="1" dirty="0">
              <a:solidFill>
                <a:srgbClr val="663300"/>
              </a:solidFill>
            </a:endParaRP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395536" y="476671"/>
            <a:ext cx="7344816" cy="64807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360" cap="sq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dirty="0">
                <a:solidFill>
                  <a:srgbClr val="000000"/>
                </a:solidFill>
              </a:rPr>
              <a:t>Определяем основной вопрос урока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23528" y="3200401"/>
            <a:ext cx="843947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 Составьте из каждого набора слов предложения.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23528" y="3657601"/>
            <a:ext cx="767747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 Удалось это сделать? Почему?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3528" y="4038601"/>
            <a:ext cx="7829872" cy="398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 Что нужно сделать, чтобы составить предложение?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23528" y="4419601"/>
            <a:ext cx="760127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Какой возникает вопрос? </a:t>
            </a:r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1835696" y="5157192"/>
            <a:ext cx="6768752" cy="936104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    ?! Как связаны между собой слова в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 предложении?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07904" y="1340768"/>
            <a:ext cx="2657872" cy="166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216" y="3645024"/>
            <a:ext cx="2047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8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" dur="8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" dur="8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16" dur="8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" dur="8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" dur="8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23" dur="8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" dur="8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" dur="8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30" dur="8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3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60232" y="4941168"/>
            <a:ext cx="2047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51920" y="1628800"/>
            <a:ext cx="2657872" cy="166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4625"/>
            <a:ext cx="8229600" cy="14351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291" name="AutoShape 2"/>
          <p:cNvSpPr>
            <a:spLocks noChangeArrowheads="1"/>
          </p:cNvSpPr>
          <p:nvPr/>
        </p:nvSpPr>
        <p:spPr bwMode="auto">
          <a:xfrm>
            <a:off x="539552" y="404664"/>
            <a:ext cx="6950224" cy="11430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dirty="0">
                <a:solidFill>
                  <a:srgbClr val="000000"/>
                </a:solidFill>
              </a:rPr>
              <a:t>Учимся открывать новые знания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04800" y="3352800"/>
            <a:ext cx="8458200" cy="703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000000"/>
                </a:solidFill>
              </a:rPr>
              <a:t> Какой можете предложить выход, чтобы составить эти предложения?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04800" y="4114800"/>
            <a:ext cx="86106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000000"/>
                </a:solidFill>
              </a:rPr>
              <a:t> Составьте предложения.</a:t>
            </a: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609600" y="5410200"/>
            <a:ext cx="66294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04800" y="4572000"/>
            <a:ext cx="67818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000000"/>
                </a:solidFill>
              </a:rPr>
              <a:t> Как связаны слова в предложении?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04800" y="5029200"/>
            <a:ext cx="86106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000000"/>
                </a:solidFill>
              </a:rPr>
              <a:t> Как можно проверить, что слова связаны между собой?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5486400"/>
            <a:ext cx="67056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000000"/>
                </a:solidFill>
              </a:rPr>
              <a:t> Дайте ответ на основной вопрос урока. 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259632" y="5949280"/>
            <a:ext cx="5791200" cy="709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Сравните его с авторским в учебнике на стр. 60</a:t>
            </a:r>
          </a:p>
        </p:txBody>
      </p:sp>
      <p:sp>
        <p:nvSpPr>
          <p:cNvPr id="12299" name="Text Box 10"/>
          <p:cNvSpPr txBox="1">
            <a:spLocks noChangeArrowheads="1"/>
          </p:cNvSpPr>
          <p:nvPr/>
        </p:nvSpPr>
        <p:spPr bwMode="auto">
          <a:xfrm>
            <a:off x="609600" y="1828800"/>
            <a:ext cx="853440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663300"/>
                </a:solidFill>
              </a:rPr>
              <a:t>Сова поёт дупло</a:t>
            </a:r>
            <a:r>
              <a:rPr lang="ru-RU" sz="2400" b="1" dirty="0">
                <a:solidFill>
                  <a:srgbClr val="663300"/>
                </a:solidFill>
              </a:rPr>
              <a:t/>
            </a:r>
            <a:br>
              <a:rPr lang="ru-RU" sz="2400" b="1" dirty="0">
                <a:solidFill>
                  <a:srgbClr val="663300"/>
                </a:solidFill>
              </a:rPr>
            </a:br>
            <a:r>
              <a:rPr lang="ru-RU" sz="2400" b="1" dirty="0" smtClean="0">
                <a:solidFill>
                  <a:srgbClr val="663300"/>
                </a:solidFill>
              </a:rPr>
              <a:t>Соловей спит берёза</a:t>
            </a:r>
            <a:endParaRPr lang="ru-RU" sz="2400" b="1" dirty="0">
              <a:solidFill>
                <a:srgbClr val="663300"/>
              </a:solidFill>
            </a:endParaRPr>
          </a:p>
        </p:txBody>
      </p:sp>
      <p:sp>
        <p:nvSpPr>
          <p:cNvPr id="5133" name="AutoShape 13"/>
          <p:cNvSpPr>
            <a:spLocks noChangeArrowheads="1"/>
          </p:cNvSpPr>
          <p:nvPr/>
        </p:nvSpPr>
        <p:spPr bwMode="auto">
          <a:xfrm>
            <a:off x="228600" y="2743200"/>
            <a:ext cx="8382000" cy="3200400"/>
          </a:xfrm>
          <a:prstGeom prst="roundRect">
            <a:avLst>
              <a:gd name="adj" fmla="val 16667"/>
            </a:avLst>
          </a:prstGeom>
          <a:solidFill>
            <a:srgbClr val="DCEFF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dirty="0">
                <a:solidFill>
                  <a:srgbClr val="FF0000"/>
                </a:solidFill>
              </a:rPr>
              <a:t>Слова в предложении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dirty="0">
                <a:solidFill>
                  <a:srgbClr val="FF0000"/>
                </a:solidFill>
              </a:rPr>
              <a:t>связаны по смыслу.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dirty="0">
                <a:solidFill>
                  <a:srgbClr val="FF0000"/>
                </a:solidFill>
              </a:rPr>
              <a:t>В предложении от слова к слову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dirty="0">
                <a:solidFill>
                  <a:srgbClr val="FF0000"/>
                </a:solidFill>
              </a:rPr>
              <a:t>можно задать вопрос.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8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" dur="8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" dur="8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16" dur="8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" dur="8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" dur="8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23" dur="8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" dur="8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" dur="8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30" dur="8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" dur="8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" dur="8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37" dur="8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42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1115616" y="330201"/>
            <a:ext cx="6192688" cy="9385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360" cap="sq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dirty="0">
                <a:solidFill>
                  <a:srgbClr val="000000"/>
                </a:solidFill>
              </a:rPr>
              <a:t>Применяем новые знания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533400" y="1524000"/>
            <a:ext cx="8077200" cy="703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000000"/>
                </a:solidFill>
              </a:rPr>
              <a:t> Рассмотрите картинку. Кто что делает? Составьте и запишите предложения к картинке по схемам.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95288" y="4149725"/>
            <a:ext cx="6999287" cy="1643063"/>
            <a:chOff x="336" y="2304"/>
            <a:chExt cx="4367" cy="1000"/>
          </a:xfrm>
        </p:grpSpPr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336" y="2304"/>
              <a:ext cx="4367" cy="10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500"/>
                </a:spcBef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b="1" u="sng" dirty="0">
                  <a:solidFill>
                    <a:srgbClr val="663300"/>
                  </a:solidFill>
                </a:rPr>
                <a:t>(Какая?)</a:t>
              </a:r>
              <a:r>
                <a:rPr lang="ru-RU" sz="2400" b="1" dirty="0">
                  <a:solidFill>
                    <a:srgbClr val="663300"/>
                  </a:solidFill>
                </a:rPr>
                <a:t>  </a:t>
              </a:r>
              <a:r>
                <a:rPr lang="ru-RU" sz="2400" b="1" u="sng" dirty="0">
                  <a:solidFill>
                    <a:srgbClr val="663300"/>
                  </a:solidFill>
                </a:rPr>
                <a:t>(кто?)</a:t>
              </a:r>
              <a:r>
                <a:rPr lang="ru-RU" sz="2400" b="1" dirty="0">
                  <a:solidFill>
                    <a:srgbClr val="663300"/>
                  </a:solidFill>
                </a:rPr>
                <a:t>  </a:t>
              </a:r>
              <a:r>
                <a:rPr lang="ru-RU" sz="2400" b="1" u="sng" dirty="0">
                  <a:solidFill>
                    <a:srgbClr val="663300"/>
                  </a:solidFill>
                </a:rPr>
                <a:t>(что делает?) </a:t>
              </a:r>
              <a:r>
                <a:rPr lang="ru-RU" sz="2400" b="1" dirty="0">
                  <a:solidFill>
                    <a:srgbClr val="663300"/>
                  </a:solidFill>
                </a:rPr>
                <a:t>.</a:t>
              </a:r>
            </a:p>
            <a:p>
              <a:pPr>
                <a:spcBef>
                  <a:spcPts val="1500"/>
                </a:spcBef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400" b="1" dirty="0">
                  <a:solidFill>
                    <a:srgbClr val="663300"/>
                  </a:solidFill>
                </a:rPr>
                <a:t> </a:t>
              </a:r>
              <a:r>
                <a:rPr lang="ru-RU" sz="2400" b="1" u="sng" dirty="0">
                  <a:solidFill>
                    <a:srgbClr val="663300"/>
                  </a:solidFill>
                </a:rPr>
                <a:t>(Кто?)</a:t>
              </a:r>
              <a:r>
                <a:rPr lang="ru-RU" sz="2400" b="1" dirty="0">
                  <a:solidFill>
                    <a:srgbClr val="663300"/>
                  </a:solidFill>
                </a:rPr>
                <a:t>  </a:t>
              </a:r>
              <a:r>
                <a:rPr lang="ru-RU" sz="2400" b="1" u="sng" dirty="0">
                  <a:solidFill>
                    <a:srgbClr val="663300"/>
                  </a:solidFill>
                </a:rPr>
                <a:t>и</a:t>
              </a:r>
              <a:r>
                <a:rPr lang="ru-RU" sz="2400" b="1" dirty="0">
                  <a:solidFill>
                    <a:srgbClr val="663300"/>
                  </a:solidFill>
                </a:rPr>
                <a:t>  </a:t>
              </a:r>
              <a:r>
                <a:rPr lang="ru-RU" sz="2400" b="1" u="sng" dirty="0">
                  <a:solidFill>
                    <a:srgbClr val="663300"/>
                  </a:solidFill>
                </a:rPr>
                <a:t>(кто?)</a:t>
              </a:r>
              <a:r>
                <a:rPr lang="ru-RU" sz="2400" b="1" dirty="0">
                  <a:solidFill>
                    <a:srgbClr val="663300"/>
                  </a:solidFill>
                </a:rPr>
                <a:t> </a:t>
              </a:r>
              <a:r>
                <a:rPr lang="ru-RU" sz="2400" b="1" u="sng" dirty="0">
                  <a:solidFill>
                    <a:srgbClr val="663300"/>
                  </a:solidFill>
                </a:rPr>
                <a:t>(что делают?) </a:t>
              </a:r>
              <a:r>
                <a:rPr lang="ru-RU" sz="2400" b="1" dirty="0">
                  <a:solidFill>
                    <a:srgbClr val="663300"/>
                  </a:solidFill>
                </a:rPr>
                <a:t>.     </a:t>
              </a:r>
            </a:p>
            <a:p>
              <a:pPr>
                <a:spcBef>
                  <a:spcPts val="1500"/>
                </a:spcBef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400" b="1" u="sng" dirty="0">
                  <a:solidFill>
                    <a:srgbClr val="663300"/>
                  </a:solidFill>
                </a:rPr>
                <a:t> (Какие?)</a:t>
              </a:r>
              <a:r>
                <a:rPr lang="ru-RU" sz="2400" b="1" dirty="0">
                  <a:solidFill>
                    <a:srgbClr val="663300"/>
                  </a:solidFill>
                </a:rPr>
                <a:t>  </a:t>
              </a:r>
              <a:r>
                <a:rPr lang="ru-RU" sz="2400" b="1" u="sng" dirty="0">
                  <a:solidFill>
                    <a:srgbClr val="663300"/>
                  </a:solidFill>
                </a:rPr>
                <a:t>(кто?)</a:t>
              </a:r>
              <a:r>
                <a:rPr lang="ru-RU" sz="2400" b="1" dirty="0">
                  <a:solidFill>
                    <a:srgbClr val="663300"/>
                  </a:solidFill>
                </a:rPr>
                <a:t>  </a:t>
              </a:r>
              <a:r>
                <a:rPr lang="ru-RU" sz="2400" b="1" u="sng" dirty="0">
                  <a:solidFill>
                    <a:srgbClr val="663300"/>
                  </a:solidFill>
                </a:rPr>
                <a:t>(что делают?) </a:t>
              </a:r>
              <a:r>
                <a:rPr lang="ru-RU" sz="2400" b="1" dirty="0">
                  <a:solidFill>
                    <a:srgbClr val="663300"/>
                  </a:solidFill>
                </a:rPr>
                <a:t>.</a:t>
              </a:r>
              <a:r>
                <a:rPr lang="ru-RU" sz="2400" dirty="0">
                  <a:solidFill>
                    <a:srgbClr val="000000"/>
                  </a:solidFill>
                </a:rPr>
                <a:t>                                    </a:t>
              </a:r>
            </a:p>
          </p:txBody>
        </p:sp>
        <p:sp>
          <p:nvSpPr>
            <p:cNvPr id="13319" name="Line 7"/>
            <p:cNvSpPr>
              <a:spLocks noChangeShapeType="1"/>
            </p:cNvSpPr>
            <p:nvPr/>
          </p:nvSpPr>
          <p:spPr bwMode="auto">
            <a:xfrm>
              <a:off x="432" y="2304"/>
              <a:ext cx="0" cy="239"/>
            </a:xfrm>
            <a:prstGeom prst="line">
              <a:avLst/>
            </a:prstGeom>
            <a:noFill/>
            <a:ln w="2844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432" y="2640"/>
              <a:ext cx="0" cy="239"/>
            </a:xfrm>
            <a:prstGeom prst="line">
              <a:avLst/>
            </a:prstGeom>
            <a:noFill/>
            <a:ln w="2844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1" name="Line 9"/>
            <p:cNvSpPr>
              <a:spLocks noChangeShapeType="1"/>
            </p:cNvSpPr>
            <p:nvPr/>
          </p:nvSpPr>
          <p:spPr bwMode="auto">
            <a:xfrm>
              <a:off x="432" y="2976"/>
              <a:ext cx="0" cy="239"/>
            </a:xfrm>
            <a:prstGeom prst="line">
              <a:avLst/>
            </a:prstGeom>
            <a:noFill/>
            <a:ln w="2844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3317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95400" y="2209800"/>
            <a:ext cx="5715000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"/>
          <p:cNvSpPr>
            <a:spLocks noChangeArrowheads="1"/>
          </p:cNvSpPr>
          <p:nvPr/>
        </p:nvSpPr>
        <p:spPr bwMode="auto">
          <a:xfrm>
            <a:off x="755576" y="404664"/>
            <a:ext cx="6696744" cy="108012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dirty="0">
                <a:solidFill>
                  <a:srgbClr val="000000"/>
                </a:solidFill>
              </a:rPr>
              <a:t>Развиваем умения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228600" y="1447800"/>
            <a:ext cx="8915400" cy="18257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Прочитайте предложения.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Составьте схемы.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Поставьте вопросы к словам в таком порядке: сначала </a:t>
            </a:r>
            <a:r>
              <a:rPr lang="ru-RU" sz="2000" b="1" i="1" dirty="0">
                <a:solidFill>
                  <a:srgbClr val="663300"/>
                </a:solidFill>
              </a:rPr>
              <a:t>кто?</a:t>
            </a:r>
            <a:r>
              <a:rPr lang="ru-RU" sz="2000" b="1" dirty="0">
                <a:solidFill>
                  <a:srgbClr val="000000"/>
                </a:solidFill>
              </a:rPr>
              <a:t> или </a:t>
            </a:r>
            <a:r>
              <a:rPr lang="ru-RU" sz="2000" b="1" i="1" dirty="0">
                <a:solidFill>
                  <a:srgbClr val="663300"/>
                </a:solidFill>
              </a:rPr>
              <a:t>что</a:t>
            </a:r>
            <a:r>
              <a:rPr lang="ru-RU" sz="2000" b="1" i="1" dirty="0" smtClean="0">
                <a:solidFill>
                  <a:srgbClr val="663300"/>
                </a:solidFill>
              </a:rPr>
              <a:t>?,</a:t>
            </a: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rgbClr val="000000"/>
                </a:solidFill>
              </a:rPr>
              <a:t> </a:t>
            </a:r>
            <a:r>
              <a:rPr lang="ru-RU" sz="2000" b="1" dirty="0">
                <a:solidFill>
                  <a:srgbClr val="000000"/>
                </a:solidFill>
              </a:rPr>
              <a:t>затем – </a:t>
            </a:r>
            <a:r>
              <a:rPr lang="ru-RU" sz="2000" b="1" i="1" dirty="0">
                <a:solidFill>
                  <a:srgbClr val="663300"/>
                </a:solidFill>
              </a:rPr>
              <a:t>что делает?</a:t>
            </a:r>
            <a:r>
              <a:rPr lang="ru-RU" sz="2000" b="1" dirty="0">
                <a:solidFill>
                  <a:srgbClr val="000000"/>
                </a:solidFill>
              </a:rPr>
              <a:t> и </a:t>
            </a:r>
            <a:r>
              <a:rPr lang="ru-RU" sz="2000" b="1" i="1" dirty="0">
                <a:solidFill>
                  <a:srgbClr val="663300"/>
                </a:solidFill>
              </a:rPr>
              <a:t>какой? какие?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381000" y="3352800"/>
            <a:ext cx="6781800" cy="703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663300"/>
                </a:solidFill>
              </a:rPr>
              <a:t>Образец: </a:t>
            </a:r>
            <a:r>
              <a:rPr lang="ru-RU" sz="2000" b="1" dirty="0" smtClean="0">
                <a:solidFill>
                  <a:srgbClr val="663300"/>
                </a:solidFill>
              </a:rPr>
              <a:t>  Рыхлый   снег    тает.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>
                <a:solidFill>
                  <a:srgbClr val="663300"/>
                </a:solidFill>
              </a:rPr>
              <a:t>                   </a:t>
            </a:r>
            <a:r>
              <a:rPr lang="ru-RU" sz="2000" b="1" dirty="0" smtClean="0">
                <a:solidFill>
                  <a:srgbClr val="663300"/>
                </a:solidFill>
              </a:rPr>
              <a:t>     </a:t>
            </a:r>
            <a:r>
              <a:rPr lang="ru-RU" sz="2000" b="1" u="sng" dirty="0" smtClean="0">
                <a:solidFill>
                  <a:srgbClr val="663300"/>
                </a:solidFill>
              </a:rPr>
              <a:t> </a:t>
            </a:r>
            <a:r>
              <a:rPr lang="ru-RU" sz="2000" b="1" u="sng" dirty="0">
                <a:solidFill>
                  <a:srgbClr val="663300"/>
                </a:solidFill>
              </a:rPr>
              <a:t>(какой?)</a:t>
            </a:r>
            <a:r>
              <a:rPr lang="ru-RU" sz="2000" b="1" dirty="0">
                <a:solidFill>
                  <a:srgbClr val="663300"/>
                </a:solidFill>
              </a:rPr>
              <a:t>  </a:t>
            </a:r>
            <a:r>
              <a:rPr lang="ru-RU" sz="2000" b="1" u="sng" dirty="0">
                <a:solidFill>
                  <a:srgbClr val="663300"/>
                </a:solidFill>
              </a:rPr>
              <a:t>(что?)</a:t>
            </a:r>
            <a:r>
              <a:rPr lang="ru-RU" sz="2000" b="1" dirty="0">
                <a:solidFill>
                  <a:srgbClr val="663300"/>
                </a:solidFill>
              </a:rPr>
              <a:t>  </a:t>
            </a:r>
            <a:r>
              <a:rPr lang="ru-RU" sz="2000" b="1" u="sng" dirty="0">
                <a:solidFill>
                  <a:srgbClr val="663300"/>
                </a:solidFill>
              </a:rPr>
              <a:t>(что делает?) </a:t>
            </a:r>
            <a:r>
              <a:rPr lang="ru-RU" sz="2000" b="1" dirty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15365" name="Line 4"/>
          <p:cNvSpPr>
            <a:spLocks noChangeShapeType="1"/>
          </p:cNvSpPr>
          <p:nvPr/>
        </p:nvSpPr>
        <p:spPr bwMode="auto">
          <a:xfrm>
            <a:off x="1828800" y="3657600"/>
            <a:ext cx="1588" cy="304800"/>
          </a:xfrm>
          <a:prstGeom prst="line">
            <a:avLst/>
          </a:prstGeom>
          <a:noFill/>
          <a:ln w="19080" cap="sq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057400" y="3276600"/>
            <a:ext cx="989013" cy="227013"/>
            <a:chOff x="1296" y="2064"/>
            <a:chExt cx="623" cy="143"/>
          </a:xfrm>
        </p:grpSpPr>
        <p:sp>
          <p:nvSpPr>
            <p:cNvPr id="15373" name="Line 6"/>
            <p:cNvSpPr>
              <a:spLocks noChangeShapeType="1"/>
            </p:cNvSpPr>
            <p:nvPr/>
          </p:nvSpPr>
          <p:spPr bwMode="auto">
            <a:xfrm>
              <a:off x="1296" y="2064"/>
              <a:ext cx="623" cy="0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4" name="Line 7"/>
            <p:cNvSpPr>
              <a:spLocks noChangeShapeType="1"/>
            </p:cNvSpPr>
            <p:nvPr/>
          </p:nvSpPr>
          <p:spPr bwMode="auto">
            <a:xfrm>
              <a:off x="1296" y="2064"/>
              <a:ext cx="0" cy="143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5" name="Line 8"/>
            <p:cNvSpPr>
              <a:spLocks noChangeShapeType="1"/>
            </p:cNvSpPr>
            <p:nvPr/>
          </p:nvSpPr>
          <p:spPr bwMode="auto">
            <a:xfrm>
              <a:off x="1920" y="2064"/>
              <a:ext cx="0" cy="95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843808" y="3212976"/>
            <a:ext cx="836613" cy="227013"/>
            <a:chOff x="2112" y="2064"/>
            <a:chExt cx="527" cy="143"/>
          </a:xfrm>
        </p:grpSpPr>
        <p:sp>
          <p:nvSpPr>
            <p:cNvPr id="15370" name="Line 10"/>
            <p:cNvSpPr>
              <a:spLocks noChangeShapeType="1"/>
            </p:cNvSpPr>
            <p:nvPr/>
          </p:nvSpPr>
          <p:spPr bwMode="auto">
            <a:xfrm>
              <a:off x="2112" y="2064"/>
              <a:ext cx="527" cy="0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1" name="Line 11"/>
            <p:cNvSpPr>
              <a:spLocks noChangeShapeType="1"/>
            </p:cNvSpPr>
            <p:nvPr/>
          </p:nvSpPr>
          <p:spPr bwMode="auto">
            <a:xfrm>
              <a:off x="2640" y="2064"/>
              <a:ext cx="0" cy="143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2" name="Line 12"/>
            <p:cNvSpPr>
              <a:spLocks noChangeShapeType="1"/>
            </p:cNvSpPr>
            <p:nvPr/>
          </p:nvSpPr>
          <p:spPr bwMode="auto">
            <a:xfrm>
              <a:off x="2112" y="2064"/>
              <a:ext cx="0" cy="143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8" name="Text Box 13"/>
          <p:cNvSpPr txBox="1">
            <a:spLocks noChangeArrowheads="1"/>
          </p:cNvSpPr>
          <p:nvPr/>
        </p:nvSpPr>
        <p:spPr bwMode="auto">
          <a:xfrm>
            <a:off x="457200" y="4648200"/>
            <a:ext cx="4800600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rgbClr val="663300"/>
                </a:solidFill>
              </a:rPr>
              <a:t>Наступила тёплая весна. 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>
                <a:solidFill>
                  <a:srgbClr val="663300"/>
                </a:solidFill>
              </a:rPr>
              <a:t>Пригревает ласковое солнышко.  </a:t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 smtClean="0">
                <a:solidFill>
                  <a:srgbClr val="663300"/>
                </a:solidFill>
              </a:rPr>
              <a:t>Расцвели жёлтые одуванчики.</a:t>
            </a:r>
            <a:endParaRPr lang="ru-RU" sz="2000" b="1" dirty="0">
              <a:solidFill>
                <a:srgbClr val="6633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20086" y="4005064"/>
            <a:ext cx="3545885" cy="23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"/>
          <p:cNvSpPr>
            <a:spLocks noChangeArrowheads="1"/>
          </p:cNvSpPr>
          <p:nvPr/>
        </p:nvSpPr>
        <p:spPr bwMode="auto">
          <a:xfrm>
            <a:off x="1115616" y="404664"/>
            <a:ext cx="6552728" cy="1008112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dirty="0">
                <a:solidFill>
                  <a:srgbClr val="000000"/>
                </a:solidFill>
              </a:rPr>
              <a:t>Развиваем умения</a:t>
            </a: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3276600" y="160020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FF0000"/>
                </a:solidFill>
              </a:rPr>
              <a:t>Проверьте себя.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524000" y="2743200"/>
            <a:ext cx="8534400" cy="305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663300"/>
                </a:solidFill>
              </a:rPr>
              <a:t>         </a:t>
            </a:r>
            <a:r>
              <a:rPr lang="ru-RU" sz="2000" b="1" dirty="0" smtClean="0">
                <a:solidFill>
                  <a:srgbClr val="663300"/>
                </a:solidFill>
              </a:rPr>
              <a:t>Наступила тёплая весна. </a:t>
            </a:r>
          </a:p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663300"/>
                </a:solidFill>
              </a:rPr>
              <a:t>( что сделала</a:t>
            </a:r>
            <a:r>
              <a:rPr lang="ru-RU" sz="2000" b="1" u="sng" dirty="0">
                <a:solidFill>
                  <a:srgbClr val="663300"/>
                </a:solidFill>
              </a:rPr>
              <a:t>?)</a:t>
            </a:r>
            <a:r>
              <a:rPr lang="ru-RU" sz="2000" b="1" dirty="0">
                <a:solidFill>
                  <a:srgbClr val="663300"/>
                </a:solidFill>
              </a:rPr>
              <a:t>  </a:t>
            </a:r>
            <a:r>
              <a:rPr lang="ru-RU" sz="2000" b="1" u="sng" dirty="0">
                <a:solidFill>
                  <a:srgbClr val="663300"/>
                </a:solidFill>
              </a:rPr>
              <a:t>(какая?)</a:t>
            </a:r>
            <a:r>
              <a:rPr lang="ru-RU" sz="2000" b="1" dirty="0">
                <a:solidFill>
                  <a:srgbClr val="663300"/>
                </a:solidFill>
              </a:rPr>
              <a:t>  </a:t>
            </a:r>
            <a:r>
              <a:rPr lang="ru-RU" sz="2000" b="1" u="sng" dirty="0">
                <a:solidFill>
                  <a:srgbClr val="663300"/>
                </a:solidFill>
              </a:rPr>
              <a:t>(что?) </a:t>
            </a:r>
            <a:r>
              <a:rPr lang="ru-RU" sz="2000" b="1" dirty="0">
                <a:solidFill>
                  <a:srgbClr val="663300"/>
                </a:solidFill>
              </a:rPr>
              <a:t>.</a:t>
            </a:r>
          </a:p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>
                <a:solidFill>
                  <a:srgbClr val="663300"/>
                </a:solidFill>
              </a:rPr>
              <a:t>Пригревает ласковое солнышко.</a:t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u="sng" dirty="0">
                <a:solidFill>
                  <a:srgbClr val="663300"/>
                </a:solidFill>
              </a:rPr>
              <a:t>(что делает?)</a:t>
            </a:r>
            <a:r>
              <a:rPr lang="ru-RU" sz="2000" b="1" dirty="0">
                <a:solidFill>
                  <a:srgbClr val="663300"/>
                </a:solidFill>
              </a:rPr>
              <a:t>  </a:t>
            </a:r>
            <a:r>
              <a:rPr lang="ru-RU" sz="2000" b="1" u="sng" dirty="0">
                <a:solidFill>
                  <a:srgbClr val="663300"/>
                </a:solidFill>
              </a:rPr>
              <a:t>(какое?)</a:t>
            </a:r>
            <a:r>
              <a:rPr lang="ru-RU" sz="2000" b="1" dirty="0">
                <a:solidFill>
                  <a:srgbClr val="663300"/>
                </a:solidFill>
              </a:rPr>
              <a:t>  </a:t>
            </a:r>
            <a:r>
              <a:rPr lang="ru-RU" sz="2000" b="1" u="sng" dirty="0">
                <a:solidFill>
                  <a:srgbClr val="663300"/>
                </a:solidFill>
              </a:rPr>
              <a:t>(что?)</a:t>
            </a:r>
            <a:r>
              <a:rPr lang="ru-RU" sz="2000" b="1" dirty="0">
                <a:solidFill>
                  <a:srgbClr val="663300"/>
                </a:solidFill>
              </a:rPr>
              <a:t> .</a:t>
            </a:r>
          </a:p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663300"/>
                </a:solidFill>
              </a:rPr>
              <a:t> </a:t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 smtClean="0">
                <a:solidFill>
                  <a:srgbClr val="663300"/>
                </a:solidFill>
              </a:rPr>
              <a:t>Расцвели жёлтые одуванчики.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u="sng" dirty="0">
                <a:solidFill>
                  <a:srgbClr val="663300"/>
                </a:solidFill>
              </a:rPr>
              <a:t>(что сделали?)</a:t>
            </a:r>
            <a:r>
              <a:rPr lang="ru-RU" sz="2000" b="1" dirty="0">
                <a:solidFill>
                  <a:srgbClr val="663300"/>
                </a:solidFill>
              </a:rPr>
              <a:t> </a:t>
            </a:r>
            <a:r>
              <a:rPr lang="ru-RU" sz="2000" b="1" u="sng" dirty="0">
                <a:solidFill>
                  <a:srgbClr val="663300"/>
                </a:solidFill>
              </a:rPr>
              <a:t>(какие?)</a:t>
            </a:r>
            <a:r>
              <a:rPr lang="ru-RU" sz="2000" b="1" dirty="0">
                <a:solidFill>
                  <a:srgbClr val="663300"/>
                </a:solidFill>
              </a:rPr>
              <a:t>  </a:t>
            </a:r>
            <a:r>
              <a:rPr lang="ru-RU" sz="2000" b="1" u="sng" dirty="0" smtClean="0">
                <a:solidFill>
                  <a:srgbClr val="663300"/>
                </a:solidFill>
              </a:rPr>
              <a:t>(что?) </a:t>
            </a:r>
            <a:r>
              <a:rPr lang="ru-RU" sz="2000" b="1" dirty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16389" name="Line 4"/>
          <p:cNvSpPr>
            <a:spLocks noChangeShapeType="1"/>
          </p:cNvSpPr>
          <p:nvPr/>
        </p:nvSpPr>
        <p:spPr bwMode="auto">
          <a:xfrm>
            <a:off x="1619672" y="3212976"/>
            <a:ext cx="1588" cy="304800"/>
          </a:xfrm>
          <a:prstGeom prst="line">
            <a:avLst/>
          </a:prstGeom>
          <a:noFill/>
          <a:ln w="19080" cap="sq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0" name="Line 5"/>
          <p:cNvSpPr>
            <a:spLocks noChangeShapeType="1"/>
          </p:cNvSpPr>
          <p:nvPr/>
        </p:nvSpPr>
        <p:spPr bwMode="auto">
          <a:xfrm>
            <a:off x="1619672" y="4293096"/>
            <a:ext cx="1588" cy="304800"/>
          </a:xfrm>
          <a:prstGeom prst="line">
            <a:avLst/>
          </a:prstGeom>
          <a:noFill/>
          <a:ln w="19080" cap="sq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>
            <a:off x="1619672" y="5445224"/>
            <a:ext cx="1588" cy="304800"/>
          </a:xfrm>
          <a:prstGeom prst="line">
            <a:avLst/>
          </a:prstGeom>
          <a:noFill/>
          <a:ln w="19080" cap="sq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581400" y="2590800"/>
            <a:ext cx="989013" cy="227013"/>
            <a:chOff x="2256" y="1632"/>
            <a:chExt cx="623" cy="143"/>
          </a:xfrm>
        </p:grpSpPr>
        <p:sp>
          <p:nvSpPr>
            <p:cNvPr id="16415" name="Line 8"/>
            <p:cNvSpPr>
              <a:spLocks noChangeShapeType="1"/>
            </p:cNvSpPr>
            <p:nvPr/>
          </p:nvSpPr>
          <p:spPr bwMode="auto">
            <a:xfrm>
              <a:off x="2256" y="1632"/>
              <a:ext cx="623" cy="0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6" name="Line 9"/>
            <p:cNvSpPr>
              <a:spLocks noChangeShapeType="1"/>
            </p:cNvSpPr>
            <p:nvPr/>
          </p:nvSpPr>
          <p:spPr bwMode="auto">
            <a:xfrm>
              <a:off x="2256" y="1632"/>
              <a:ext cx="0" cy="143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7" name="Line 10"/>
            <p:cNvSpPr>
              <a:spLocks noChangeShapeType="1"/>
            </p:cNvSpPr>
            <p:nvPr/>
          </p:nvSpPr>
          <p:spPr bwMode="auto">
            <a:xfrm>
              <a:off x="2880" y="1632"/>
              <a:ext cx="0" cy="95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581400" y="3733800"/>
            <a:ext cx="989013" cy="227013"/>
            <a:chOff x="2256" y="2352"/>
            <a:chExt cx="623" cy="143"/>
          </a:xfrm>
        </p:grpSpPr>
        <p:sp>
          <p:nvSpPr>
            <p:cNvPr id="16412" name="Line 12"/>
            <p:cNvSpPr>
              <a:spLocks noChangeShapeType="1"/>
            </p:cNvSpPr>
            <p:nvPr/>
          </p:nvSpPr>
          <p:spPr bwMode="auto">
            <a:xfrm>
              <a:off x="2256" y="2352"/>
              <a:ext cx="623" cy="0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3" name="Line 13"/>
            <p:cNvSpPr>
              <a:spLocks noChangeShapeType="1"/>
            </p:cNvSpPr>
            <p:nvPr/>
          </p:nvSpPr>
          <p:spPr bwMode="auto">
            <a:xfrm>
              <a:off x="2256" y="2352"/>
              <a:ext cx="0" cy="143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4" name="Line 14"/>
            <p:cNvSpPr>
              <a:spLocks noChangeShapeType="1"/>
            </p:cNvSpPr>
            <p:nvPr/>
          </p:nvSpPr>
          <p:spPr bwMode="auto">
            <a:xfrm>
              <a:off x="2880" y="2352"/>
              <a:ext cx="0" cy="95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347864" y="4941168"/>
            <a:ext cx="989013" cy="227013"/>
            <a:chOff x="2496" y="3024"/>
            <a:chExt cx="623" cy="143"/>
          </a:xfrm>
        </p:grpSpPr>
        <p:sp>
          <p:nvSpPr>
            <p:cNvPr id="16409" name="Line 16"/>
            <p:cNvSpPr>
              <a:spLocks noChangeShapeType="1"/>
            </p:cNvSpPr>
            <p:nvPr/>
          </p:nvSpPr>
          <p:spPr bwMode="auto">
            <a:xfrm>
              <a:off x="2496" y="3024"/>
              <a:ext cx="623" cy="0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0" name="Line 17"/>
            <p:cNvSpPr>
              <a:spLocks noChangeShapeType="1"/>
            </p:cNvSpPr>
            <p:nvPr/>
          </p:nvSpPr>
          <p:spPr bwMode="auto">
            <a:xfrm>
              <a:off x="2496" y="3024"/>
              <a:ext cx="0" cy="143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1" name="Line 18"/>
            <p:cNvSpPr>
              <a:spLocks noChangeShapeType="1"/>
            </p:cNvSpPr>
            <p:nvPr/>
          </p:nvSpPr>
          <p:spPr bwMode="auto">
            <a:xfrm>
              <a:off x="3120" y="3024"/>
              <a:ext cx="0" cy="95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2743200" y="2514600"/>
            <a:ext cx="1903413" cy="379413"/>
            <a:chOff x="1728" y="1584"/>
            <a:chExt cx="1199" cy="239"/>
          </a:xfrm>
        </p:grpSpPr>
        <p:sp>
          <p:nvSpPr>
            <p:cNvPr id="16406" name="Line 20"/>
            <p:cNvSpPr>
              <a:spLocks noChangeShapeType="1"/>
            </p:cNvSpPr>
            <p:nvPr/>
          </p:nvSpPr>
          <p:spPr bwMode="auto">
            <a:xfrm>
              <a:off x="1728" y="1584"/>
              <a:ext cx="1199" cy="0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7" name="Line 21"/>
            <p:cNvSpPr>
              <a:spLocks noChangeShapeType="1"/>
            </p:cNvSpPr>
            <p:nvPr/>
          </p:nvSpPr>
          <p:spPr bwMode="auto">
            <a:xfrm>
              <a:off x="2928" y="1584"/>
              <a:ext cx="0" cy="239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8" name="Line 22"/>
            <p:cNvSpPr>
              <a:spLocks noChangeShapeType="1"/>
            </p:cNvSpPr>
            <p:nvPr/>
          </p:nvSpPr>
          <p:spPr bwMode="auto">
            <a:xfrm>
              <a:off x="1728" y="1584"/>
              <a:ext cx="0" cy="239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267744" y="4797152"/>
            <a:ext cx="1903413" cy="379413"/>
            <a:chOff x="2016" y="2928"/>
            <a:chExt cx="1199" cy="239"/>
          </a:xfrm>
        </p:grpSpPr>
        <p:sp>
          <p:nvSpPr>
            <p:cNvPr id="16403" name="Line 24"/>
            <p:cNvSpPr>
              <a:spLocks noChangeShapeType="1"/>
            </p:cNvSpPr>
            <p:nvPr/>
          </p:nvSpPr>
          <p:spPr bwMode="auto">
            <a:xfrm>
              <a:off x="2016" y="2928"/>
              <a:ext cx="1199" cy="0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4" name="Line 25"/>
            <p:cNvSpPr>
              <a:spLocks noChangeShapeType="1"/>
            </p:cNvSpPr>
            <p:nvPr/>
          </p:nvSpPr>
          <p:spPr bwMode="auto">
            <a:xfrm>
              <a:off x="3216" y="2928"/>
              <a:ext cx="0" cy="239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5" name="Line 26"/>
            <p:cNvSpPr>
              <a:spLocks noChangeShapeType="1"/>
            </p:cNvSpPr>
            <p:nvPr/>
          </p:nvSpPr>
          <p:spPr bwMode="auto">
            <a:xfrm>
              <a:off x="2016" y="2928"/>
              <a:ext cx="0" cy="239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2267744" y="3645024"/>
            <a:ext cx="2513013" cy="379413"/>
            <a:chOff x="1392" y="2256"/>
            <a:chExt cx="1583" cy="239"/>
          </a:xfrm>
        </p:grpSpPr>
        <p:sp>
          <p:nvSpPr>
            <p:cNvPr id="16400" name="Line 28"/>
            <p:cNvSpPr>
              <a:spLocks noChangeShapeType="1"/>
            </p:cNvSpPr>
            <p:nvPr/>
          </p:nvSpPr>
          <p:spPr bwMode="auto">
            <a:xfrm>
              <a:off x="1392" y="2256"/>
              <a:ext cx="1583" cy="0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1" name="Line 29"/>
            <p:cNvSpPr>
              <a:spLocks noChangeShapeType="1"/>
            </p:cNvSpPr>
            <p:nvPr/>
          </p:nvSpPr>
          <p:spPr bwMode="auto">
            <a:xfrm>
              <a:off x="2976" y="2256"/>
              <a:ext cx="0" cy="239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Line 30"/>
            <p:cNvSpPr>
              <a:spLocks noChangeShapeType="1"/>
            </p:cNvSpPr>
            <p:nvPr/>
          </p:nvSpPr>
          <p:spPr bwMode="auto">
            <a:xfrm>
              <a:off x="1392" y="2256"/>
              <a:ext cx="0" cy="239"/>
            </a:xfrm>
            <a:prstGeom prst="line">
              <a:avLst/>
            </a:prstGeom>
            <a:noFill/>
            <a:ln w="9360" cap="sq">
              <a:solidFill>
                <a:srgbClr val="6633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8104" y="3717032"/>
            <a:ext cx="3312368" cy="264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6" name="AutoShape 42"/>
          <p:cNvSpPr>
            <a:spLocks noChangeArrowheads="1"/>
          </p:cNvSpPr>
          <p:nvPr/>
        </p:nvSpPr>
        <p:spPr bwMode="auto">
          <a:xfrm rot="-194305">
            <a:off x="4421188" y="5945188"/>
            <a:ext cx="3105150" cy="496887"/>
          </a:xfrm>
          <a:prstGeom prst="cloudCallout">
            <a:avLst>
              <a:gd name="adj1" fmla="val -143514"/>
              <a:gd name="adj2" fmla="val 18244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1331913" y="333375"/>
            <a:ext cx="5545137" cy="1727200"/>
          </a:xfrm>
          <a:prstGeom prst="cloudCallout">
            <a:avLst>
              <a:gd name="adj1" fmla="val -21227"/>
              <a:gd name="adj2" fmla="val 38509"/>
            </a:avLst>
          </a:pr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2916238" y="1989138"/>
            <a:ext cx="144462" cy="576262"/>
          </a:xfrm>
          <a:prstGeom prst="ellipse">
            <a:avLst/>
          </a:pr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5" name="Oval 11"/>
          <p:cNvSpPr>
            <a:spLocks noChangeArrowheads="1"/>
          </p:cNvSpPr>
          <p:nvPr/>
        </p:nvSpPr>
        <p:spPr bwMode="auto">
          <a:xfrm>
            <a:off x="3635375" y="1989138"/>
            <a:ext cx="144463" cy="576262"/>
          </a:xfrm>
          <a:prstGeom prst="ellipse">
            <a:avLst/>
          </a:pr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6" name="Oval 12"/>
          <p:cNvSpPr>
            <a:spLocks noChangeArrowheads="1"/>
          </p:cNvSpPr>
          <p:nvPr/>
        </p:nvSpPr>
        <p:spPr bwMode="auto">
          <a:xfrm>
            <a:off x="4572000" y="1268413"/>
            <a:ext cx="144463" cy="576262"/>
          </a:xfrm>
          <a:prstGeom prst="ellipse">
            <a:avLst/>
          </a:pr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7" name="Oval 13"/>
          <p:cNvSpPr>
            <a:spLocks noChangeArrowheads="1"/>
          </p:cNvSpPr>
          <p:nvPr/>
        </p:nvSpPr>
        <p:spPr bwMode="auto">
          <a:xfrm rot="20368429" flipH="1">
            <a:off x="6011863" y="1628775"/>
            <a:ext cx="144462" cy="431800"/>
          </a:xfrm>
          <a:prstGeom prst="ellipse">
            <a:avLst/>
          </a:pr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280" name="Picture 16" descr="kalendula_kopija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5048250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Picture 17" descr="kalendula_kopija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3800" y="4292600"/>
            <a:ext cx="1081088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Picture 18" descr="kalendula_kopija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9925" y="4941888"/>
            <a:ext cx="1296988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Picture 20" descr="kalendula_kopija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4437063"/>
            <a:ext cx="938213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8" name="Oval 24"/>
          <p:cNvSpPr>
            <a:spLocks noChangeArrowheads="1"/>
          </p:cNvSpPr>
          <p:nvPr/>
        </p:nvSpPr>
        <p:spPr bwMode="auto">
          <a:xfrm>
            <a:off x="5292725" y="1196975"/>
            <a:ext cx="792163" cy="79216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9" name="Oval 25"/>
          <p:cNvSpPr>
            <a:spLocks noChangeArrowheads="1"/>
          </p:cNvSpPr>
          <p:nvPr/>
        </p:nvSpPr>
        <p:spPr bwMode="auto">
          <a:xfrm rot="1009340">
            <a:off x="5360988" y="2009775"/>
            <a:ext cx="142875" cy="115252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0" name="Oval 26"/>
          <p:cNvSpPr>
            <a:spLocks noChangeArrowheads="1"/>
          </p:cNvSpPr>
          <p:nvPr/>
        </p:nvSpPr>
        <p:spPr bwMode="auto">
          <a:xfrm rot="2878885">
            <a:off x="4837113" y="1681163"/>
            <a:ext cx="142875" cy="115252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1" name="Oval 27"/>
          <p:cNvSpPr>
            <a:spLocks noChangeArrowheads="1"/>
          </p:cNvSpPr>
          <p:nvPr/>
        </p:nvSpPr>
        <p:spPr bwMode="auto">
          <a:xfrm rot="5400000">
            <a:off x="4571207" y="980281"/>
            <a:ext cx="144462" cy="115252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2" name="Oval 28"/>
          <p:cNvSpPr>
            <a:spLocks noChangeArrowheads="1"/>
          </p:cNvSpPr>
          <p:nvPr/>
        </p:nvSpPr>
        <p:spPr bwMode="auto">
          <a:xfrm rot="7475587">
            <a:off x="4818856" y="391319"/>
            <a:ext cx="144463" cy="115252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3" name="Oval 29"/>
          <p:cNvSpPr>
            <a:spLocks noChangeArrowheads="1"/>
          </p:cNvSpPr>
          <p:nvPr/>
        </p:nvSpPr>
        <p:spPr bwMode="auto">
          <a:xfrm rot="10800000">
            <a:off x="5508625" y="0"/>
            <a:ext cx="142875" cy="115252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4" name="Oval 30"/>
          <p:cNvSpPr>
            <a:spLocks noChangeArrowheads="1"/>
          </p:cNvSpPr>
          <p:nvPr/>
        </p:nvSpPr>
        <p:spPr bwMode="auto">
          <a:xfrm rot="-8838398">
            <a:off x="6096000" y="76200"/>
            <a:ext cx="142875" cy="115252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5" name="Oval 31"/>
          <p:cNvSpPr>
            <a:spLocks noChangeArrowheads="1"/>
          </p:cNvSpPr>
          <p:nvPr/>
        </p:nvSpPr>
        <p:spPr bwMode="auto">
          <a:xfrm rot="-7330253">
            <a:off x="6550819" y="486569"/>
            <a:ext cx="144463" cy="115252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6" name="Oval 32"/>
          <p:cNvSpPr>
            <a:spLocks noChangeArrowheads="1"/>
          </p:cNvSpPr>
          <p:nvPr/>
        </p:nvSpPr>
        <p:spPr bwMode="auto">
          <a:xfrm rot="-5400000">
            <a:off x="6732588" y="1052513"/>
            <a:ext cx="142875" cy="115252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8" name="Oval 34"/>
          <p:cNvSpPr>
            <a:spLocks noChangeArrowheads="1"/>
          </p:cNvSpPr>
          <p:nvPr/>
        </p:nvSpPr>
        <p:spPr bwMode="auto">
          <a:xfrm rot="-2457754">
            <a:off x="6497638" y="1725613"/>
            <a:ext cx="142875" cy="115252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9" name="Oval 35"/>
          <p:cNvSpPr>
            <a:spLocks noChangeArrowheads="1"/>
          </p:cNvSpPr>
          <p:nvPr/>
        </p:nvSpPr>
        <p:spPr bwMode="auto">
          <a:xfrm rot="-717174">
            <a:off x="5938838" y="2044700"/>
            <a:ext cx="142875" cy="115252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300" name="Picture 3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02.wav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1" name="Picture 37" descr="rose12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"/>
          </a:blip>
          <a:srcRect r="46591" b="41933"/>
          <a:stretch>
            <a:fillRect/>
          </a:stretch>
        </p:blipFill>
        <p:spPr bwMode="auto">
          <a:xfrm rot="9148495">
            <a:off x="4859338" y="4221163"/>
            <a:ext cx="1119187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2" name="Picture 38" descr="rose12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"/>
          </a:blip>
          <a:srcRect r="46591" b="41933"/>
          <a:stretch>
            <a:fillRect/>
          </a:stretch>
        </p:blipFill>
        <p:spPr bwMode="auto">
          <a:xfrm rot="-5814053">
            <a:off x="931863" y="4189412"/>
            <a:ext cx="1119188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3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126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126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44444E-6 L -0.12605 0.4305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" y="21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127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06285 0.51435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25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0" fill="hold"/>
                                        <p:tgtEl>
                                          <p:spTgt spid="1127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13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500"/>
                            </p:stCondLst>
                            <p:childTnLst>
                              <p:par>
                                <p:cTn id="44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112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09462 0.49375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24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1000" fill="hold"/>
                                        <p:tgtEl>
                                          <p:spTgt spid="1127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3500"/>
                            </p:stCondLst>
                            <p:childTnLst>
                              <p:par>
                                <p:cTn id="5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1000" fill="hold"/>
                                        <p:tgtEl>
                                          <p:spTgt spid="11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500"/>
                            </p:stCondLst>
                            <p:childTnLst>
                              <p:par>
                                <p:cTn id="7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 L 0.16545 0.55648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27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1000" fill="hold"/>
                                        <p:tgtEl>
                                          <p:spTgt spid="1127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500"/>
                            </p:stCondLst>
                            <p:childTnLst>
                              <p:par>
                                <p:cTn id="77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500"/>
                            </p:stCondLst>
                            <p:childTnLst>
                              <p:par>
                                <p:cTn id="81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2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3500"/>
                            </p:stCondLst>
                            <p:childTnLst>
                              <p:par>
                                <p:cTn id="8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1126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500"/>
                            </p:stCondLst>
                            <p:childTnLst>
                              <p:par>
                                <p:cTn id="9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6500"/>
                            </p:stCondLst>
                            <p:childTnLst>
                              <p:par>
                                <p:cTn id="96" presetID="10" presetClass="entr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500"/>
                            </p:stCondLst>
                            <p:childTnLst>
                              <p:par>
                                <p:cTn id="100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2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3500"/>
                            </p:stCondLst>
                            <p:childTnLst>
                              <p:par>
                                <p:cTn id="108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6500"/>
                            </p:stCondLst>
                            <p:childTnLst>
                              <p:par>
                                <p:cTn id="116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9500"/>
                            </p:stCondLst>
                            <p:childTnLst>
                              <p:par>
                                <p:cTn id="124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5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2500"/>
                            </p:stCondLst>
                            <p:childTnLst>
                              <p:par>
                                <p:cTn id="132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4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1130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6500"/>
                            </p:stCondLst>
                            <p:childTnLst>
                              <p:par>
                                <p:cTn id="14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30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30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9500"/>
                            </p:stCondLst>
                            <p:childTnLst>
                              <p:par>
                                <p:cTn id="14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30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30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2500"/>
                            </p:stCondLst>
                            <p:childTnLst>
                              <p:par>
                                <p:cTn id="15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21094 0.12848 " pathEditMode="relative" rAng="0" ptsTypes="AA">
                                      <p:cBhvr>
                                        <p:cTn id="153" dur="30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" y="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5500"/>
                            </p:stCondLst>
                            <p:childTnLst>
                              <p:par>
                                <p:cTn id="15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1111E-6 L 0.24601 0.14491 " pathEditMode="relative" rAng="0" ptsTypes="AA">
                                      <p:cBhvr>
                                        <p:cTn id="156" dur="30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7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00"/>
                </p:tgtEl>
              </p:cMediaNode>
            </p:audio>
          </p:childTnLst>
        </p:cTn>
      </p:par>
    </p:tnLst>
    <p:bldLst>
      <p:bldP spid="11306" grpId="0" animBg="1"/>
      <p:bldP spid="11306" grpId="1" animBg="1"/>
      <p:bldP spid="11306" grpId="2" animBg="1"/>
      <p:bldP spid="11266" grpId="0" animBg="1"/>
      <p:bldP spid="11266" grpId="1"/>
      <p:bldP spid="11266" grpId="2" animBg="1"/>
      <p:bldP spid="11274" grpId="0" animBg="1"/>
      <p:bldP spid="11274" grpId="1" animBg="1"/>
      <p:bldP spid="11274" grpId="2" animBg="1"/>
      <p:bldP spid="11274" grpId="3" animBg="1"/>
      <p:bldP spid="11275" grpId="0" animBg="1"/>
      <p:bldP spid="11275" grpId="1" animBg="1"/>
      <p:bldP spid="11275" grpId="2" animBg="1"/>
      <p:bldP spid="11275" grpId="3" animBg="1"/>
      <p:bldP spid="11276" grpId="0" animBg="1"/>
      <p:bldP spid="11276" grpId="1" animBg="1"/>
      <p:bldP spid="11276" grpId="2" animBg="1"/>
      <p:bldP spid="11276" grpId="3" animBg="1"/>
      <p:bldP spid="11277" grpId="0" animBg="1"/>
      <p:bldP spid="11277" grpId="1" animBg="1"/>
      <p:bldP spid="11277" grpId="2" animBg="1"/>
      <p:bldP spid="11277" grpId="3" animBg="1"/>
      <p:bldP spid="11288" grpId="0" animBg="1"/>
      <p:bldP spid="11289" grpId="0" animBg="1"/>
      <p:bldP spid="11290" grpId="0" animBg="1"/>
      <p:bldP spid="11291" grpId="0" animBg="1"/>
      <p:bldP spid="11292" grpId="0" animBg="1"/>
      <p:bldP spid="11293" grpId="0" animBg="1"/>
      <p:bldP spid="11294" grpId="0" animBg="1"/>
      <p:bldP spid="11295" grpId="0" animBg="1"/>
      <p:bldP spid="11296" grpId="0" animBg="1"/>
      <p:bldP spid="11298" grpId="0" animBg="1"/>
      <p:bldP spid="1129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899592" y="476673"/>
            <a:ext cx="6592217" cy="6480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dirty="0">
                <a:solidFill>
                  <a:srgbClr val="000000"/>
                </a:solidFill>
              </a:rPr>
              <a:t>Проверяем себя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251520" y="2590800"/>
            <a:ext cx="8282880" cy="1619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663300"/>
                </a:solidFill>
              </a:rPr>
              <a:t>                                       </a:t>
            </a:r>
            <a:r>
              <a:rPr lang="ru-RU" sz="2000" b="1" dirty="0" smtClean="0">
                <a:solidFill>
                  <a:srgbClr val="663300"/>
                </a:solidFill>
              </a:rPr>
              <a:t>Рябина.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>
                <a:solidFill>
                  <a:srgbClr val="663300"/>
                </a:solidFill>
              </a:rPr>
              <a:t>1. </a:t>
            </a:r>
            <a:r>
              <a:rPr lang="ru-RU" sz="2000" b="1" dirty="0" smtClean="0">
                <a:solidFill>
                  <a:srgbClr val="663300"/>
                </a:solidFill>
              </a:rPr>
              <a:t>На поляне стояла одинокая рябина.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 smtClean="0">
                <a:solidFill>
                  <a:srgbClr val="663300"/>
                </a:solidFill>
              </a:rPr>
              <a:t>2)тянулась , она, свету, к.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 smtClean="0">
                <a:solidFill>
                  <a:srgbClr val="663300"/>
                </a:solidFill>
              </a:rPr>
              <a:t>3)подлетели, к, красногрудые, рябине, снегири .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 smtClean="0">
                <a:solidFill>
                  <a:srgbClr val="663300"/>
                </a:solidFill>
              </a:rPr>
              <a:t>4)сочные, клевали, птицы, ягоды.</a:t>
            </a:r>
            <a:endParaRPr lang="ru-RU" sz="2000" b="1" dirty="0">
              <a:solidFill>
                <a:srgbClr val="663300"/>
              </a:solidFill>
            </a:endParaRP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304800" y="1295400"/>
            <a:ext cx="8077200" cy="39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539552" y="1196752"/>
            <a:ext cx="9372600" cy="1325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Прочитайте заглавие и первое предложение текста.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Составьте из слов три следующих предложения текста.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 При составлении предложений задавайте вопросы от слова к слову.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895600" y="41910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FF0000"/>
                </a:solidFill>
              </a:rPr>
              <a:t>Проверьте себя.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403648" y="4609050"/>
            <a:ext cx="8007424" cy="19411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663300"/>
                </a:solidFill>
              </a:rPr>
              <a:t>                                       </a:t>
            </a:r>
            <a:r>
              <a:rPr lang="ru-RU" sz="2000" b="1" dirty="0" smtClean="0">
                <a:solidFill>
                  <a:srgbClr val="663300"/>
                </a:solidFill>
              </a:rPr>
              <a:t>Рябина.</a:t>
            </a:r>
            <a:br>
              <a:rPr lang="ru-RU" sz="2000" b="1" dirty="0" smtClean="0">
                <a:solidFill>
                  <a:srgbClr val="663300"/>
                </a:solidFill>
              </a:rPr>
            </a:br>
            <a:r>
              <a:rPr lang="ru-RU" sz="2000" b="1" dirty="0" smtClean="0">
                <a:solidFill>
                  <a:srgbClr val="663300"/>
                </a:solidFill>
              </a:rPr>
              <a:t> (Где) На поляне  (что делала?) стояла  (какая?) одинокая (что?) рябина.(Кто</a:t>
            </a:r>
            <a:r>
              <a:rPr lang="ru-RU" sz="2000" b="1" dirty="0">
                <a:solidFill>
                  <a:srgbClr val="663300"/>
                </a:solidFill>
              </a:rPr>
              <a:t>?) </a:t>
            </a:r>
            <a:r>
              <a:rPr lang="ru-RU" sz="2000" b="1" dirty="0" smtClean="0">
                <a:solidFill>
                  <a:srgbClr val="663300"/>
                </a:solidFill>
              </a:rPr>
              <a:t>Она  (что делала?) тянулась (к чему?) к свету.            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 smtClean="0">
                <a:solidFill>
                  <a:srgbClr val="663300"/>
                </a:solidFill>
              </a:rPr>
              <a:t>(Какие?) Красногрудые  (кто?)снегири (что сделали?) подлетели (куда?) к рябине.</a:t>
            </a:r>
            <a:r>
              <a:rPr lang="ru-RU" sz="2000" b="1" dirty="0">
                <a:solidFill>
                  <a:srgbClr val="663300"/>
                </a:solidFill>
              </a:rPr>
              <a:t/>
            </a:r>
            <a:br>
              <a:rPr lang="ru-RU" sz="2000" b="1" dirty="0">
                <a:solidFill>
                  <a:srgbClr val="663300"/>
                </a:solidFill>
              </a:rPr>
            </a:br>
            <a:r>
              <a:rPr lang="ru-RU" sz="2000" b="1" dirty="0">
                <a:solidFill>
                  <a:srgbClr val="663300"/>
                </a:solidFill>
              </a:rPr>
              <a:t>(</a:t>
            </a:r>
            <a:r>
              <a:rPr lang="ru-RU" sz="2000" b="1" dirty="0" smtClean="0">
                <a:solidFill>
                  <a:srgbClr val="663300"/>
                </a:solidFill>
              </a:rPr>
              <a:t>Кто?)Птицы  </a:t>
            </a:r>
            <a:r>
              <a:rPr lang="ru-RU" sz="2000" b="1" dirty="0">
                <a:solidFill>
                  <a:srgbClr val="663300"/>
                </a:solidFill>
              </a:rPr>
              <a:t>(что </a:t>
            </a:r>
            <a:r>
              <a:rPr lang="ru-RU" sz="2000" b="1" dirty="0" smtClean="0">
                <a:solidFill>
                  <a:srgbClr val="663300"/>
                </a:solidFill>
              </a:rPr>
              <a:t>делали</a:t>
            </a:r>
            <a:r>
              <a:rPr lang="ru-RU" sz="2000" b="1" dirty="0">
                <a:solidFill>
                  <a:srgbClr val="663300"/>
                </a:solidFill>
              </a:rPr>
              <a:t>?) </a:t>
            </a:r>
            <a:r>
              <a:rPr lang="ru-RU" sz="2000" b="1" dirty="0" smtClean="0">
                <a:solidFill>
                  <a:srgbClr val="663300"/>
                </a:solidFill>
              </a:rPr>
              <a:t>клевали  </a:t>
            </a:r>
            <a:r>
              <a:rPr lang="ru-RU" sz="2000" b="1" dirty="0">
                <a:solidFill>
                  <a:srgbClr val="663300"/>
                </a:solidFill>
              </a:rPr>
              <a:t>(</a:t>
            </a:r>
            <a:r>
              <a:rPr lang="ru-RU" sz="2000" b="1" dirty="0" smtClean="0">
                <a:solidFill>
                  <a:srgbClr val="663300"/>
                </a:solidFill>
              </a:rPr>
              <a:t>какие?) сочные (что?) ягоды.</a:t>
            </a:r>
            <a:endParaRPr lang="ru-RU" sz="2000" b="1" dirty="0">
              <a:solidFill>
                <a:srgbClr val="6633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24128" y="2794541"/>
            <a:ext cx="2981625" cy="217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8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916832"/>
            <a:ext cx="7242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http://files.school-collection.edu.ru/dlrstore/d07dfd5b-2039-465e-b116-c50d333909a2/%5BNS-RUS_2-07%5D_%5BIG_088%5D.swf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571480"/>
            <a:ext cx="50433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Творческая работа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924944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Составьте своё предложение по данной иллюстрации , найдите в нём грамматическую основу и составьте схему предложения.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03648" y="476672"/>
            <a:ext cx="5832648" cy="9361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tx1"/>
                </a:solidFill>
              </a:rPr>
              <a:t>	</a:t>
            </a:r>
            <a:r>
              <a:rPr lang="ru-RU" sz="3600" dirty="0" smtClean="0">
                <a:solidFill>
                  <a:schemeClr val="tx1"/>
                </a:solidFill>
              </a:rPr>
              <a:t>Творческая работа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3707904" y="285750"/>
            <a:ext cx="50405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/>
              <a:t>Лесенка знаний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 flipV="1">
            <a:off x="1475656" y="4797152"/>
            <a:ext cx="31750" cy="984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75656" y="4869160"/>
            <a:ext cx="1440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915816" y="3573016"/>
            <a:ext cx="0" cy="1368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915816" y="3573016"/>
            <a:ext cx="1573213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427984" y="2060848"/>
            <a:ext cx="0" cy="15121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427984" y="2060848"/>
            <a:ext cx="185680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1" name="TextBox 16"/>
          <p:cNvSpPr txBox="1">
            <a:spLocks noChangeArrowheads="1"/>
          </p:cNvSpPr>
          <p:nvPr/>
        </p:nvSpPr>
        <p:spPr bwMode="auto">
          <a:xfrm>
            <a:off x="1619672" y="3933056"/>
            <a:ext cx="10715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8442" name="TextBox 17"/>
          <p:cNvSpPr txBox="1">
            <a:spLocks noChangeArrowheads="1"/>
          </p:cNvSpPr>
          <p:nvPr/>
        </p:nvSpPr>
        <p:spPr bwMode="auto">
          <a:xfrm>
            <a:off x="3347864" y="2636912"/>
            <a:ext cx="8640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rgbClr val="FFFF00"/>
                </a:solidFill>
              </a:rPr>
              <a:t>Б</a:t>
            </a:r>
          </a:p>
        </p:txBody>
      </p:sp>
      <p:sp>
        <p:nvSpPr>
          <p:cNvPr id="18443" name="TextBox 18"/>
          <p:cNvSpPr txBox="1">
            <a:spLocks noChangeArrowheads="1"/>
          </p:cNvSpPr>
          <p:nvPr/>
        </p:nvSpPr>
        <p:spPr bwMode="auto">
          <a:xfrm>
            <a:off x="4716016" y="1196752"/>
            <a:ext cx="14401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rgbClr val="92D050"/>
                </a:solidFill>
              </a:rPr>
              <a:t>В</a:t>
            </a:r>
          </a:p>
        </p:txBody>
      </p:sp>
      <p:sp>
        <p:nvSpPr>
          <p:cNvPr id="18444" name="TextBox 19"/>
          <p:cNvSpPr txBox="1">
            <a:spLocks noChangeArrowheads="1"/>
          </p:cNvSpPr>
          <p:nvPr/>
        </p:nvSpPr>
        <p:spPr bwMode="auto">
          <a:xfrm>
            <a:off x="1619671" y="5085184"/>
            <a:ext cx="48245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Ничего не понял</a:t>
            </a:r>
          </a:p>
        </p:txBody>
      </p:sp>
      <p:sp>
        <p:nvSpPr>
          <p:cNvPr id="18445" name="TextBox 20"/>
          <p:cNvSpPr txBox="1">
            <a:spLocks noChangeArrowheads="1"/>
          </p:cNvSpPr>
          <p:nvPr/>
        </p:nvSpPr>
        <p:spPr bwMode="auto">
          <a:xfrm>
            <a:off x="2915816" y="3645024"/>
            <a:ext cx="61206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FF00"/>
                </a:solidFill>
              </a:rPr>
              <a:t>Всё понятно, было интересно</a:t>
            </a:r>
          </a:p>
        </p:txBody>
      </p:sp>
      <p:sp>
        <p:nvSpPr>
          <p:cNvPr id="18446" name="TextBox 21"/>
          <p:cNvSpPr txBox="1">
            <a:spLocks noChangeArrowheads="1"/>
          </p:cNvSpPr>
          <p:nvPr/>
        </p:nvSpPr>
        <p:spPr bwMode="auto">
          <a:xfrm>
            <a:off x="4355976" y="2276872"/>
            <a:ext cx="57867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92D050"/>
                </a:solidFill>
              </a:rPr>
              <a:t>Хочу узнать больше</a:t>
            </a:r>
          </a:p>
        </p:txBody>
      </p:sp>
      <p:pic>
        <p:nvPicPr>
          <p:cNvPr id="31" name="Picture 2" descr="D:\Инна\школьные картинки\0_901ce_3b3a870a_orig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332656"/>
            <a:ext cx="2859879" cy="2416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844824"/>
            <a:ext cx="5084139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Kozuka Gothic Pro L" pitchFamily="34" charset="-128"/>
              </a:rPr>
              <a:t>Минута чистописания</a:t>
            </a:r>
            <a:endParaRPr lang="ru-RU" sz="3200" dirty="0"/>
          </a:p>
        </p:txBody>
      </p:sp>
      <p:pic>
        <p:nvPicPr>
          <p:cNvPr id="3" name="Picture 7" descr="Копия no40_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140968"/>
            <a:ext cx="571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200" b="1" smtClean="0"/>
              <a:t> Р   Б Я Т А</a:t>
            </a:r>
          </a:p>
        </p:txBody>
      </p:sp>
      <p:pic>
        <p:nvPicPr>
          <p:cNvPr id="4099" name="Picture 3" descr="C:\Users\ЛюЛёК\Desktop\мама презент\1260435341113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195513" y="1412875"/>
            <a:ext cx="5072062" cy="5072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357554" y="260350"/>
            <a:ext cx="6429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Е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200" b="1" smtClean="0"/>
              <a:t>Я Г . Д А</a:t>
            </a:r>
          </a:p>
        </p:txBody>
      </p:sp>
      <p:pic>
        <p:nvPicPr>
          <p:cNvPr id="3074" name="Picture 2" descr="E:\Рисунки\папка учителя\Фрукты\437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177925" y="1600200"/>
            <a:ext cx="6788150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67175" y="260350"/>
            <a:ext cx="8651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b="1">
                <a:solidFill>
                  <a:srgbClr val="FF0000"/>
                </a:solidFill>
              </a:rPr>
              <a:t>О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200" b="1" dirty="0" smtClean="0"/>
              <a:t>Б . Р А Н</a:t>
            </a:r>
          </a:p>
        </p:txBody>
      </p:sp>
      <p:pic>
        <p:nvPicPr>
          <p:cNvPr id="6147" name="Picture 2" descr="C:\Users\ЛюЛёК\Desktop\мама презент\R-Buriyt Prazdnik150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728" y="1357298"/>
            <a:ext cx="6247536" cy="5029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00430" y="285728"/>
            <a:ext cx="7858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А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000" smtClean="0"/>
              <a:t>ИН . Й</a:t>
            </a:r>
          </a:p>
        </p:txBody>
      </p:sp>
      <p:pic>
        <p:nvPicPr>
          <p:cNvPr id="7171" name="Picture 4" descr="C:\Documents and Settings\Игорь\Рабочий стол\Инна\иней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7704" y="1268760"/>
            <a:ext cx="6468244" cy="4851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00563" y="333375"/>
            <a:ext cx="64770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100">
                <a:solidFill>
                  <a:srgbClr val="FF0000"/>
                </a:solidFill>
              </a:rPr>
              <a:t>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/>
              <a:t>Н . РОД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08399" y="228586"/>
            <a:ext cx="720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</a:rPr>
              <a:t>А</a:t>
            </a:r>
          </a:p>
        </p:txBody>
      </p:sp>
      <p:pic>
        <p:nvPicPr>
          <p:cNvPr id="8196" name="Picture 5" descr="C:\Documents and Settings\Игорь\Рабочий стол\Инна\x_bee172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648" y="1462088"/>
            <a:ext cx="6768802" cy="4511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smtClean="0"/>
              <a:t>. РТИСТ</a:t>
            </a:r>
          </a:p>
        </p:txBody>
      </p:sp>
      <p:pic>
        <p:nvPicPr>
          <p:cNvPr id="9219" name="Picture 2" descr="C:\Documents and Settings\Игорь\Рабочий стол\Инна\артис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672" y="1268760"/>
            <a:ext cx="6840686" cy="4554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994019" y="285728"/>
            <a:ext cx="7207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dirty="0">
                <a:solidFill>
                  <a:srgbClr val="FF0000"/>
                </a:solidFill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548680"/>
            <a:ext cx="8003232" cy="435334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dirty="0" smtClean="0">
                <a:solidFill>
                  <a:srgbClr val="92D050"/>
                </a:solidFill>
              </a:rPr>
              <a:t>Р</a:t>
            </a:r>
            <a:r>
              <a:rPr lang="ru-RU" sz="4800" dirty="0" smtClean="0"/>
              <a:t>ебята</a:t>
            </a:r>
          </a:p>
          <a:p>
            <a:pPr>
              <a:buNone/>
            </a:pPr>
            <a:r>
              <a:rPr lang="ru-RU" sz="5400" dirty="0" smtClean="0">
                <a:solidFill>
                  <a:srgbClr val="92D050"/>
                </a:solidFill>
              </a:rPr>
              <a:t>Я</a:t>
            </a:r>
            <a:r>
              <a:rPr lang="ru-RU" sz="4800" dirty="0" smtClean="0"/>
              <a:t>года</a:t>
            </a:r>
          </a:p>
          <a:p>
            <a:pPr>
              <a:buNone/>
            </a:pPr>
            <a:r>
              <a:rPr lang="ru-RU" sz="5400" dirty="0" smtClean="0">
                <a:solidFill>
                  <a:srgbClr val="92D050"/>
                </a:solidFill>
              </a:rPr>
              <a:t>Б</a:t>
            </a:r>
            <a:r>
              <a:rPr lang="ru-RU" sz="4800" dirty="0" smtClean="0"/>
              <a:t>аран</a:t>
            </a:r>
          </a:p>
          <a:p>
            <a:pPr>
              <a:buNone/>
            </a:pPr>
            <a:r>
              <a:rPr lang="ru-RU" sz="5400" dirty="0" smtClean="0">
                <a:solidFill>
                  <a:srgbClr val="92D050"/>
                </a:solidFill>
              </a:rPr>
              <a:t>И</a:t>
            </a:r>
            <a:r>
              <a:rPr lang="ru-RU" sz="4800" dirty="0" smtClean="0"/>
              <a:t>ней</a:t>
            </a:r>
          </a:p>
          <a:p>
            <a:pPr>
              <a:buNone/>
            </a:pPr>
            <a:r>
              <a:rPr lang="ru-RU" sz="5400" dirty="0" smtClean="0">
                <a:solidFill>
                  <a:srgbClr val="92D050"/>
                </a:solidFill>
              </a:rPr>
              <a:t>Н</a:t>
            </a:r>
            <a:r>
              <a:rPr lang="ru-RU" sz="4800" dirty="0" smtClean="0"/>
              <a:t>арод</a:t>
            </a:r>
          </a:p>
          <a:p>
            <a:pPr>
              <a:buNone/>
            </a:pPr>
            <a:r>
              <a:rPr lang="ru-RU" sz="5400" dirty="0" smtClean="0">
                <a:solidFill>
                  <a:srgbClr val="92D050"/>
                </a:solidFill>
              </a:rPr>
              <a:t>А</a:t>
            </a:r>
            <a:r>
              <a:rPr lang="ru-RU" sz="4800" dirty="0" smtClean="0"/>
              <a:t>ртист</a:t>
            </a:r>
            <a:endParaRPr lang="ru-RU" sz="4800" dirty="0"/>
          </a:p>
        </p:txBody>
      </p:sp>
      <p:pic>
        <p:nvPicPr>
          <p:cNvPr id="4" name="Picture 2" descr="C:\Users\ЛюЛёК\Desktop\мама презент\sorbus-aucupari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3006192" y="1396178"/>
            <a:ext cx="5690705" cy="4065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</TotalTime>
  <Words>404</Words>
  <Application>Microsoft Office PowerPoint</Application>
  <PresentationFormat>Экран (4:3)</PresentationFormat>
  <Paragraphs>89</Paragraphs>
  <Slides>18</Slides>
  <Notes>6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Связь слов в предложении.</vt:lpstr>
      <vt:lpstr>Слайд 2</vt:lpstr>
      <vt:lpstr> Р   Б Я Т А</vt:lpstr>
      <vt:lpstr>Я Г . Д А</vt:lpstr>
      <vt:lpstr>Б . Р А Н</vt:lpstr>
      <vt:lpstr>ИН . Й</vt:lpstr>
      <vt:lpstr>Н . РОД</vt:lpstr>
      <vt:lpstr>. РТИСТ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oxana</dc:creator>
  <cp:lastModifiedBy>Наталья</cp:lastModifiedBy>
  <cp:revision>79</cp:revision>
  <dcterms:created xsi:type="dcterms:W3CDTF">2012-02-15T14:11:34Z</dcterms:created>
  <dcterms:modified xsi:type="dcterms:W3CDTF">2014-01-14T19:42:50Z</dcterms:modified>
</cp:coreProperties>
</file>