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6" r:id="rId10"/>
    <p:sldId id="257" r:id="rId11"/>
    <p:sldId id="267" r:id="rId12"/>
    <p:sldId id="265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7EB2-B846-48C4-8E88-41F26E79252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3280C-549E-4FB2-8DEF-2AA65F880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572560" cy="2857520"/>
          </a:xfrm>
          <a:gradFill flip="none" rotWithShape="1">
            <a:gsLst>
              <a:gs pos="1200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Информация об организации работы по популяризации государственных символов Российской Федерации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ea typeface="+mj-ea"/>
                <a:cs typeface="+mj-cs"/>
              </a:rPr>
              <a:t>МКОУ Бутурлиновская СОШ №4</a:t>
            </a:r>
            <a:br>
              <a:rPr lang="ru-RU" sz="3200" b="1" dirty="0" smtClean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3200" b="1" dirty="0" err="1" smtClean="0">
                <a:solidFill>
                  <a:srgbClr val="002060"/>
                </a:solidFill>
                <a:ea typeface="+mj-ea"/>
                <a:cs typeface="+mj-cs"/>
              </a:rPr>
              <a:t>Бутурлиновского</a:t>
            </a:r>
            <a:r>
              <a:rPr lang="ru-RU" sz="3200" b="1" dirty="0" smtClean="0">
                <a:solidFill>
                  <a:srgbClr val="002060"/>
                </a:solidFill>
                <a:ea typeface="+mj-ea"/>
                <a:cs typeface="+mj-cs"/>
              </a:rPr>
              <a:t>  муниципального  района Воронежской области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21429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Конкурс рисунков «Моя Россия»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Дан старт конкурсу детского рисунка о России. . Присоединятесь! . Новость Trip2ru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3125946" cy="207170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КАК НАРИСОВАТЬ РИСУНОК НА ТЕМУ РОССИЯ РОДИНА МО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785794"/>
            <a:ext cx="5334037" cy="40005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Конкурс рисунков на экологическую тему юнеп поездка быстр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876"/>
            <a:ext cx="3974384" cy="264793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85" y="736255"/>
            <a:ext cx="434354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Конкурс асфальтной живописи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«Россия-Родина моя»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0" y="2492896"/>
            <a:ext cx="4245473" cy="2880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633" y="858838"/>
            <a:ext cx="4306653" cy="293635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8708" y="3933056"/>
            <a:ext cx="4114800" cy="274412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48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Публикации познавательных  статей в школьной газете «От 17 и младше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2530" name="Picture 2" descr="D:\фото для презентации\ш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643050"/>
            <a:ext cx="3300666" cy="46704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D:\фото для презентации\Рисунок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643050"/>
            <a:ext cx="3285418" cy="46576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429684" cy="228601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</a:rPr>
              <a:t>Воспитание </a:t>
            </a:r>
            <a:r>
              <a:rPr lang="ru-RU" sz="2400" b="1" i="1" dirty="0">
                <a:solidFill>
                  <a:srgbClr val="002060"/>
                </a:solidFill>
              </a:rPr>
              <a:t>гражданина страны – одно из главных условий национального возрождения. Функционально грамотный гражданин – это человек, любящий Родину, умеющий реагировать на изменения в обществе, защищать свое человеческое </a:t>
            </a:r>
            <a:r>
              <a:rPr lang="ru-RU" sz="2400" b="1" i="1" dirty="0" smtClean="0">
                <a:solidFill>
                  <a:srgbClr val="002060"/>
                </a:solidFill>
              </a:rPr>
              <a:t>право…</a:t>
            </a:r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332656"/>
            <a:ext cx="9072562" cy="6357982"/>
          </a:xfrm>
          <a:noFill/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3800" b="1" dirty="0" smtClean="0"/>
              <a:t>       </a:t>
            </a:r>
            <a:r>
              <a:rPr lang="ru-RU" sz="3800" dirty="0" smtClean="0"/>
              <a:t>Одним из важных аспектов деятельности МКОУ Бутурлиновская СОШ №4 является воспитание патриотизма, высокой гражданственности, преемственности и укрепление духовного единства.</a:t>
            </a:r>
          </a:p>
          <a:p>
            <a:pPr>
              <a:buNone/>
            </a:pPr>
            <a:r>
              <a:rPr lang="ru-RU" sz="3800" dirty="0" smtClean="0"/>
              <a:t>        С целью, воспитания российской гражданской идентичности: патриотизма, уважения к Отечеству, прошлому и настоящему многонационального народа России; популяризации государственных символов Российской Федерации, изучения истории своего народа; уважения к государственным праздникам Российской Федерации, в МКОУ Бутурлиновская СОШ №4  разработана и утверждена программа гражданско-патриотического воспитания  «Я- гражданин России».</a:t>
            </a:r>
          </a:p>
          <a:p>
            <a:pPr>
              <a:buNone/>
            </a:pPr>
            <a:r>
              <a:rPr lang="ru-RU" sz="3800" dirty="0"/>
              <a:t> </a:t>
            </a:r>
            <a:r>
              <a:rPr lang="ru-RU" sz="3800" dirty="0" smtClean="0"/>
              <a:t>      </a:t>
            </a:r>
            <a:r>
              <a:rPr lang="ru-RU" sz="3800" dirty="0"/>
              <a:t>В</a:t>
            </a:r>
            <a:r>
              <a:rPr lang="ru-RU" sz="3800" dirty="0" smtClean="0"/>
              <a:t> рамках программы  проводятся тематические уроки, классные часы, митинги, викторины, конкурсы, олимпиады, экскурсии.</a:t>
            </a:r>
          </a:p>
          <a:p>
            <a:pPr>
              <a:buNone/>
            </a:pPr>
            <a:r>
              <a:rPr lang="ru-RU" sz="3800" dirty="0" smtClean="0"/>
              <a:t>       Обучающиеся школы являются активными участниками городских, областных, Всероссийских конкурсов, олимпиад, акций, социальных проектов и  программ гражданско-патриотической направленности.</a:t>
            </a:r>
          </a:p>
          <a:p>
            <a:pPr>
              <a:buNone/>
            </a:pPr>
            <a:r>
              <a:rPr lang="ru-RU" sz="3800" dirty="0" smtClean="0"/>
              <a:t>         Изучение государственных символов России имеет большое значение в деле воспитания подрастающего поколения. Знакомство обучающихся и воспитанников с государственными символами России способствует воспитанию бережного отношения и уважения к существовавшим и существующим символам государства как памятникам прошлого и достоянию современности.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    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428604"/>
            <a:ext cx="8501122" cy="62865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800" dirty="0" smtClean="0"/>
              <a:t>           </a:t>
            </a:r>
            <a:r>
              <a:rPr lang="ru-RU" sz="8000" dirty="0" smtClean="0"/>
              <a:t>В целях обеспечения деятельности МКОУ Бутурлиновская СОШ №4 по изучению и популяризации государственных символов и  государственных праздников Российской Федерации, педагогический коллектив МКОУ Бутурлиновская СОШ №4 руководствуется </a:t>
            </a:r>
            <a:r>
              <a:rPr lang="ru-RU" sz="8000" dirty="0"/>
              <a:t> </a:t>
            </a:r>
            <a:r>
              <a:rPr lang="ru-RU" sz="8000" dirty="0" smtClean="0"/>
              <a:t>Федеральными </a:t>
            </a:r>
            <a:r>
              <a:rPr lang="ru-RU" sz="8000" dirty="0"/>
              <a:t>конституционными законами: </a:t>
            </a:r>
            <a:endParaRPr lang="ru-RU" sz="8000" dirty="0" smtClean="0"/>
          </a:p>
          <a:p>
            <a:pPr>
              <a:buNone/>
            </a:pPr>
            <a:r>
              <a:rPr lang="ru-RU" sz="8000" b="1" dirty="0" smtClean="0">
                <a:latin typeface="Arial" panose="020B0604020202020204" pitchFamily="34" charset="0"/>
              </a:rPr>
              <a:t>     </a:t>
            </a:r>
            <a:r>
              <a:rPr lang="ru-RU" sz="8000" dirty="0" smtClean="0"/>
              <a:t>от</a:t>
            </a:r>
            <a:r>
              <a:rPr lang="ru-RU" sz="8000" dirty="0"/>
              <a:t> 21 декабря 2013 г. N </a:t>
            </a:r>
            <a:r>
              <a:rPr lang="ru-RU" sz="8000" dirty="0" smtClean="0"/>
              <a:t>5-ФКЗ "О</a:t>
            </a:r>
            <a:r>
              <a:rPr lang="ru-RU" sz="8000" dirty="0"/>
              <a:t> внесении изменений в статьи 4 и 6 Федерального конституционного закона "О Государственном флаге Российской Федерации" </a:t>
            </a: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-     Федерального </a:t>
            </a:r>
            <a:r>
              <a:rPr lang="ru-RU" sz="8000" dirty="0"/>
              <a:t>конституционного закона "О Государственном гимне Российской Федерации"</a:t>
            </a: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-  "</a:t>
            </a:r>
            <a:r>
              <a:rPr lang="ru-RU" sz="8000" dirty="0"/>
              <a:t>О Государственном гербе Российской Федерации" от 25 декабря 2000 г. N 2-ФКЗ (в редакции от 9 июля 2002 г., от 30 июня 2003 г.), </a:t>
            </a: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-    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письмом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Департамента общего образования Минобразования России от 1 октября 2002 г. N 13-51-111/13 "О проведении "Урока России" в общеобразовательных учреждениях Российской Федерации накануне дня Конституции Российской Федерации";</a:t>
            </a:r>
          </a:p>
          <a:p>
            <a:pPr lvl="0">
              <a:buFontTx/>
              <a:buChar char="-"/>
            </a:pPr>
            <a:r>
              <a:rPr kumimoji="0" lang="ru-RU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методическими рекомендациями по проведению "Урока гражданина" в первом классе (письмо Департамента общего образования Минобразования России от 4 июня 2003 г. N 13-51-68/13);</a:t>
            </a:r>
            <a:endParaRPr lang="ru-RU" sz="8000" dirty="0">
              <a:ea typeface="Times New Roman" pitchFamily="18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рекомендациями "Об организации воспитательной деятельности по ознакомлению с историей и значением официальных государственных символов Российской Федерации и их популяризации" (письмо Министерства образования Российской Федерации</a:t>
            </a:r>
            <a:r>
              <a:rPr kumimoji="0" lang="ru-RU" sz="8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 30-51-131/16).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>
              <a:buNone/>
            </a:pPr>
            <a:endParaRPr lang="ru-RU" sz="8000" dirty="0"/>
          </a:p>
          <a:p>
            <a:pPr>
              <a:buNone/>
            </a:pPr>
            <a:r>
              <a:rPr lang="ru-RU" sz="9600" dirty="0" smtClean="0"/>
              <a:t>    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15436" cy="60007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400" dirty="0" smtClean="0"/>
              <a:t>Множество </a:t>
            </a:r>
            <a:r>
              <a:rPr lang="ru-RU" sz="3400" dirty="0"/>
              <a:t>интересных сведений о государственных символах и их значении в жизни общества </a:t>
            </a:r>
            <a:r>
              <a:rPr lang="ru-RU" sz="3400" dirty="0" smtClean="0"/>
              <a:t>обучающиеся МКОУ Бутурлиновская СОШ №4 получают на </a:t>
            </a:r>
            <a:r>
              <a:rPr lang="ru-RU" sz="3400" dirty="0"/>
              <a:t>кружковых и клубных занятиях по </a:t>
            </a:r>
            <a:r>
              <a:rPr lang="ru-RU" sz="3400" dirty="0" smtClean="0"/>
              <a:t>краеведению, </a:t>
            </a:r>
            <a:r>
              <a:rPr lang="ru-RU" sz="3400" dirty="0" err="1" smtClean="0"/>
              <a:t>эмблематике</a:t>
            </a:r>
            <a:r>
              <a:rPr lang="ru-RU" sz="3400" dirty="0" smtClean="0"/>
              <a:t> </a:t>
            </a:r>
            <a:r>
              <a:rPr lang="ru-RU" sz="3400" dirty="0"/>
              <a:t>(изучение </a:t>
            </a:r>
            <a:r>
              <a:rPr lang="ru-RU" sz="3400" dirty="0" smtClean="0"/>
              <a:t>государственных </a:t>
            </a:r>
            <a:r>
              <a:rPr lang="ru-RU" sz="3400" dirty="0"/>
              <a:t>эмблем, знаков отличия) и др</a:t>
            </a:r>
            <a:r>
              <a:rPr lang="ru-RU" sz="3400" dirty="0" smtClean="0"/>
              <a:t>.</a:t>
            </a:r>
          </a:p>
          <a:p>
            <a:pPr>
              <a:buNone/>
            </a:pPr>
            <a:r>
              <a:rPr lang="ru-RU" sz="3400" dirty="0" smtClean="0"/>
              <a:t>      Раскрытию </a:t>
            </a:r>
            <a:r>
              <a:rPr lang="ru-RU" sz="3400" dirty="0"/>
              <a:t>сущности государственных символов способствуют </a:t>
            </a:r>
            <a:r>
              <a:rPr lang="ru-RU" sz="3400" dirty="0" smtClean="0"/>
              <a:t>также уроки </a:t>
            </a:r>
            <a:r>
              <a:rPr lang="ru-RU" sz="3400" dirty="0"/>
              <a:t>истории, обществознания, литературы, факультативные, </a:t>
            </a:r>
            <a:r>
              <a:rPr lang="ru-RU" sz="3400" dirty="0" smtClean="0"/>
              <a:t>кружковые</a:t>
            </a:r>
            <a:r>
              <a:rPr lang="ru-RU" sz="3400" dirty="0"/>
              <a:t>, клубные </a:t>
            </a:r>
            <a:r>
              <a:rPr lang="ru-RU" sz="3400" dirty="0" smtClean="0"/>
              <a:t>занятия. </a:t>
            </a:r>
          </a:p>
          <a:p>
            <a:pPr>
              <a:buNone/>
            </a:pPr>
            <a:r>
              <a:rPr lang="ru-RU" sz="3400" dirty="0" smtClean="0"/>
              <a:t>      Особая </a:t>
            </a:r>
            <a:r>
              <a:rPr lang="ru-RU" sz="3400" dirty="0"/>
              <a:t>роль в организации работы по изучению государственной символики России принадлежит </a:t>
            </a:r>
            <a:r>
              <a:rPr lang="ru-RU" sz="3400" dirty="0" smtClean="0"/>
              <a:t>школьной библиотеке, которая помогает </a:t>
            </a:r>
            <a:r>
              <a:rPr lang="ru-RU" sz="3400" dirty="0"/>
              <a:t>педагогам, школьникам, родителям в организации и обеспечении воспитательной деятельности </a:t>
            </a:r>
            <a:r>
              <a:rPr lang="ru-RU" sz="3400" dirty="0" smtClean="0"/>
              <a:t>школы с </a:t>
            </a:r>
            <a:r>
              <a:rPr lang="ru-RU" sz="3400" dirty="0"/>
              <a:t>использованием государственной символики </a:t>
            </a:r>
            <a:r>
              <a:rPr lang="ru-RU" sz="3400" dirty="0" smtClean="0"/>
              <a:t>– подборе </a:t>
            </a:r>
            <a:r>
              <a:rPr lang="ru-RU" sz="3400" dirty="0"/>
              <a:t>литературы и публикаций из периодической печати по разъяснению государственной символики нашей страны и основаниям ее почитания в обществе, показу образцов, примеров отношения к государственной символике из истории и современной жизни, художественной, документальной и публицистической литературы.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Окружная олимпиада школьников,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посвященная 20 лет Конституции РФ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D:\Фото школы конституция викторина химия\DSC077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214422"/>
            <a:ext cx="4286280" cy="292895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D:\Фото школы конституция викторина химия\DSC077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357694"/>
            <a:ext cx="3225047" cy="21431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Picture 5" descr="D:\Фото школы конституция викторина химия\DSC077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2500306"/>
            <a:ext cx="4730121" cy="3143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Урок, посвященный Дню Конституции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9459" name="Picture 3" descr="D:\Флешка стальная\КОНСТИТУЦИЯ  10 КЛ\DSC081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25104"/>
            <a:ext cx="3929090" cy="294681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D:\Флешка стальная\КОНСТИТУЦИЯ  10 КЛ\DSC081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5" y="2857496"/>
            <a:ext cx="4572032" cy="34290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Участие в районной акции, посвященной Дню Российского флага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sosh4.do.am/_nw/2/7527746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448947" cy="506928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Урок, посвященный Дню России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Сценарий мероприятия, посвященного дню россии в летнем пришкольном лаге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357298"/>
            <a:ext cx="7039461" cy="508315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1bd2e68417b27fec66256b6a07b95212b7b46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266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Информация об организации работы по популяризации государственных символов Российской Федерации в МКОУ Бутурлиновская СОШ №4 Бутурлиновского  муниципального  района Воронежской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Урок, посвященный Дню Конституции</vt:lpstr>
      <vt:lpstr>Участие в районной акции, посвященной Дню Российского флага</vt:lpstr>
      <vt:lpstr>Урок, посвященный Дню России</vt:lpstr>
      <vt:lpstr>Презентация PowerPoint</vt:lpstr>
      <vt:lpstr>Конкурс асфальтной живописи  «Россия-Родина моя»</vt:lpstr>
      <vt:lpstr>Публикации познавательных  статей в школьной газете «От 17 и младше»</vt:lpstr>
    </vt:vector>
  </TitlesOfParts>
  <Company>KrotySOFT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организации работы по популяризации государственных символов Российской Федерации в МКОУ Бутурлиновская СОШ №4 Бутурлиновского муниципального района Воронежской области</dc:title>
  <dc:creator>Наталья</dc:creator>
  <cp:lastModifiedBy>Admin</cp:lastModifiedBy>
  <cp:revision>28</cp:revision>
  <dcterms:created xsi:type="dcterms:W3CDTF">2015-06-03T18:43:43Z</dcterms:created>
  <dcterms:modified xsi:type="dcterms:W3CDTF">2015-06-05T06:34:23Z</dcterms:modified>
</cp:coreProperties>
</file>