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9" r:id="rId3"/>
    <p:sldId id="270" r:id="rId4"/>
    <p:sldId id="257" r:id="rId5"/>
    <p:sldId id="271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1707EB"/>
    <a:srgbClr val="7DBFF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588" autoAdjust="0"/>
    <p:restoredTop sz="94624" autoAdjust="0"/>
  </p:normalViewPr>
  <p:slideViewPr>
    <p:cSldViewPr>
      <p:cViewPr varScale="1">
        <p:scale>
          <a:sx n="73" d="100"/>
          <a:sy n="73" d="100"/>
        </p:scale>
        <p:origin x="-17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6.4009307864294734E-2"/>
          <c:y val="9.7563886779830203E-2"/>
          <c:w val="0.64613031010012634"/>
          <c:h val="0.8156611677754710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</c:dLbls>
          <c:cat>
            <c:strRef>
              <c:f>Лист1!$A$2:$A$5</c:f>
              <c:strCache>
                <c:ptCount val="3"/>
                <c:pt idx="0">
                  <c:v>выше среднего</c:v>
                </c:pt>
                <c:pt idx="1">
                  <c:v>средняя</c:v>
                </c:pt>
                <c:pt idx="2">
                  <c:v>ниже нормы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0.52</c:v>
                </c:pt>
                <c:pt idx="1">
                  <c:v>0.46</c:v>
                </c:pt>
                <c:pt idx="2">
                  <c:v>0.02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хроническое переутомление</c:v>
                </c:pt>
                <c:pt idx="1">
                  <c:v>компенсируемое состояние усталости</c:v>
                </c:pt>
                <c:pt idx="2">
                  <c:v>оптимальная работоспособность</c:v>
                </c:pt>
                <c:pt idx="3">
                  <c:v>перевозбуждение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</c:v>
                </c:pt>
                <c:pt idx="1">
                  <c:v>0.37</c:v>
                </c:pt>
                <c:pt idx="2">
                  <c:v>0.61</c:v>
                </c:pt>
                <c:pt idx="3">
                  <c:v>0.02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3"/>
                <c:pt idx="0">
                  <c:v>преобладание отрицательных эмоций</c:v>
                </c:pt>
                <c:pt idx="1">
                  <c:v>эмоциональное состояние в норме</c:v>
                </c:pt>
                <c:pt idx="2">
                  <c:v>преобладание положительных эмоций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0.23</c:v>
                </c:pt>
                <c:pt idx="1">
                  <c:v>0.44</c:v>
                </c:pt>
                <c:pt idx="2">
                  <c:v>0.33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legend>
      <c:legendPos val="r"/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 учебная мотивация</c:v>
                </c:pt>
                <c:pt idx="1">
                  <c:v>внешняя мотивация</c:v>
                </c:pt>
                <c:pt idx="2">
                  <c:v> игровая мотивация</c:v>
                </c:pt>
                <c:pt idx="3">
                  <c:v>мотив избегания ситуации школьного обучения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0.08</c:v>
                </c:pt>
                <c:pt idx="1">
                  <c:v>0.67</c:v>
                </c:pt>
                <c:pt idx="2">
                  <c:v>0.21</c:v>
                </c:pt>
                <c:pt idx="3">
                  <c:v>0.04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8064896" cy="936103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cap="none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cap="none" dirty="0" smtClean="0">
                <a:ln/>
                <a:solidFill>
                  <a:schemeClr val="accent3"/>
                </a:solidFill>
                <a:effectLst/>
              </a:rPr>
              <a:t>  </a:t>
            </a:r>
            <a:r>
              <a:rPr lang="ru-RU" sz="2800" cap="none" dirty="0" smtClean="0">
                <a:ln/>
                <a:solidFill>
                  <a:schemeClr val="accent3"/>
                </a:solidFill>
                <a:effectLst/>
                <a:latin typeface="+mn-lt"/>
              </a:rPr>
              <a:t>МКОУ Бутурлиновская СОШ № 4</a:t>
            </a:r>
            <a:endParaRPr lang="ru-RU" sz="2800" cap="none" dirty="0">
              <a:ln/>
              <a:solidFill>
                <a:schemeClr val="accent3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1700808"/>
            <a:ext cx="5616624" cy="4392488"/>
          </a:xfrm>
        </p:spPr>
        <p:txBody>
          <a:bodyPr>
            <a:normAutofit fontScale="62500" lnSpcReduction="20000"/>
          </a:bodyPr>
          <a:lstStyle/>
          <a:p>
            <a:pPr lvl="0">
              <a:lnSpc>
                <a:spcPct val="120000"/>
              </a:lnSpc>
            </a:pPr>
            <a:r>
              <a:rPr lang="ru-RU" sz="5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«Психологическое сопровождение внедрения и реализации ФГОС начального образования»</a:t>
            </a:r>
          </a:p>
          <a:p>
            <a:pPr lvl="0">
              <a:lnSpc>
                <a:spcPct val="120000"/>
              </a:lnSpc>
            </a:pPr>
            <a:r>
              <a:rPr lang="ru-RU" sz="5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lvl="0">
              <a:lnSpc>
                <a:spcPct val="12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pPr lvl="0">
              <a:lnSpc>
                <a:spcPct val="120000"/>
              </a:lnSpc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 lvl="0">
              <a:lnSpc>
                <a:spcPct val="12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100" dirty="0" smtClean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Педагог-психолог: Нагина Е.А.</a:t>
            </a:r>
          </a:p>
        </p:txBody>
      </p:sp>
      <p:pic>
        <p:nvPicPr>
          <p:cNvPr id="13320" name="Picture 8" descr="http://www.school4site.narod.ru/images/clip_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2976265" cy="27148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0066"/>
                </a:solidFill>
                <a:effectLst/>
              </a:rPr>
              <a:t>Мотивация </a:t>
            </a:r>
            <a:endParaRPr lang="ru-RU" dirty="0">
              <a:solidFill>
                <a:srgbClr val="000066"/>
              </a:solidFill>
              <a:effectLst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0066"/>
                </a:solidFill>
                <a:effectLst/>
                <a:latin typeface="+mn-lt"/>
              </a:rPr>
              <a:t/>
            </a:r>
            <a:br>
              <a:rPr lang="ru-RU" sz="3600" dirty="0" smtClean="0">
                <a:solidFill>
                  <a:srgbClr val="000066"/>
                </a:solidFill>
                <a:effectLst/>
                <a:latin typeface="+mn-lt"/>
              </a:rPr>
            </a:br>
            <a:r>
              <a:rPr lang="ru-RU" sz="3600" dirty="0" smtClean="0">
                <a:solidFill>
                  <a:srgbClr val="000066"/>
                </a:solidFill>
                <a:effectLst/>
                <a:latin typeface="+mn-lt"/>
              </a:rPr>
              <a:t>Оценка </a:t>
            </a:r>
            <a:r>
              <a:rPr lang="ru-RU" sz="3600" dirty="0" smtClean="0">
                <a:solidFill>
                  <a:srgbClr val="000066"/>
                </a:solidFill>
                <a:effectLst/>
                <a:latin typeface="+mn-lt"/>
              </a:rPr>
              <a:t>результативности психолого-педагогического сопровождения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Личностные УУД</a:t>
            </a:r>
            <a:endParaRPr lang="ru-RU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ru-RU" dirty="0" smtClean="0"/>
              <a:t>- ценностные ориентации младших школьников;</a:t>
            </a:r>
          </a:p>
          <a:p>
            <a:pPr>
              <a:buNone/>
            </a:pPr>
            <a:r>
              <a:rPr lang="ru-RU" dirty="0" smtClean="0"/>
              <a:t>- личностные смыслы;</a:t>
            </a:r>
          </a:p>
          <a:p>
            <a:pPr>
              <a:buNone/>
            </a:pPr>
            <a:r>
              <a:rPr lang="ru-RU" dirty="0" smtClean="0"/>
              <a:t>-мотивы;</a:t>
            </a:r>
          </a:p>
          <a:p>
            <a:pPr>
              <a:buNone/>
            </a:pPr>
            <a:r>
              <a:rPr lang="ru-RU" dirty="0" smtClean="0"/>
              <a:t>- социальная адаптация (сформированность умения выполнять различные социальные роли- «я и природа», «я и общество», «я и другие люди», «я и я»)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0066"/>
                </a:solidFill>
                <a:effectLst/>
                <a:latin typeface="+mn-lt"/>
              </a:rPr>
              <a:t/>
            </a:r>
            <a:br>
              <a:rPr lang="ru-RU" sz="3600" dirty="0" smtClean="0">
                <a:solidFill>
                  <a:srgbClr val="000066"/>
                </a:solidFill>
                <a:effectLst/>
                <a:latin typeface="+mn-lt"/>
              </a:rPr>
            </a:br>
            <a:r>
              <a:rPr lang="ru-RU" sz="3600" dirty="0" smtClean="0">
                <a:solidFill>
                  <a:srgbClr val="000066"/>
                </a:solidFill>
                <a:effectLst/>
                <a:latin typeface="+mn-lt"/>
              </a:rPr>
              <a:t>Оценка </a:t>
            </a:r>
            <a:r>
              <a:rPr lang="ru-RU" sz="3600" dirty="0" smtClean="0">
                <a:solidFill>
                  <a:srgbClr val="000066"/>
                </a:solidFill>
                <a:effectLst/>
                <a:latin typeface="+mn-lt"/>
              </a:rPr>
              <a:t>результативности психолого-педагогического сопровождения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Регулятивные УУД</a:t>
            </a:r>
            <a:endParaRPr lang="ru-RU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ru-RU" dirty="0" smtClean="0"/>
              <a:t>Умение учиться:</a:t>
            </a:r>
          </a:p>
          <a:p>
            <a:pPr>
              <a:buNone/>
            </a:pPr>
            <a:r>
              <a:rPr lang="ru-RU" dirty="0" smtClean="0"/>
              <a:t>- способность целеполагания;</a:t>
            </a:r>
          </a:p>
          <a:p>
            <a:pPr>
              <a:buNone/>
            </a:pPr>
            <a:r>
              <a:rPr lang="ru-RU" dirty="0" smtClean="0"/>
              <a:t>- учебная мотивация;</a:t>
            </a:r>
          </a:p>
          <a:p>
            <a:pPr>
              <a:buNone/>
            </a:pPr>
            <a:r>
              <a:rPr lang="ru-RU" dirty="0" smtClean="0"/>
              <a:t>-способность к рефлексии;</a:t>
            </a:r>
          </a:p>
          <a:p>
            <a:pPr>
              <a:buNone/>
            </a:pPr>
            <a:r>
              <a:rPr lang="ru-RU" dirty="0" smtClean="0"/>
              <a:t>- самоконтроль и саморегуляция в деятельности и поведении;</a:t>
            </a:r>
          </a:p>
          <a:p>
            <a:pPr>
              <a:buNone/>
            </a:pPr>
            <a:r>
              <a:rPr lang="ru-RU" dirty="0" smtClean="0"/>
              <a:t>-критичное отношение к результатам собственной деятельности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0066"/>
                </a:solidFill>
                <a:effectLst/>
                <a:latin typeface="+mn-lt"/>
              </a:rPr>
              <a:t/>
            </a:r>
            <a:br>
              <a:rPr lang="ru-RU" sz="3600" dirty="0" smtClean="0">
                <a:solidFill>
                  <a:srgbClr val="000066"/>
                </a:solidFill>
                <a:effectLst/>
                <a:latin typeface="+mn-lt"/>
              </a:rPr>
            </a:br>
            <a:r>
              <a:rPr lang="ru-RU" sz="3600" dirty="0" smtClean="0">
                <a:solidFill>
                  <a:srgbClr val="000066"/>
                </a:solidFill>
                <a:effectLst/>
                <a:latin typeface="+mn-lt"/>
              </a:rPr>
              <a:t>Оценка </a:t>
            </a:r>
            <a:r>
              <a:rPr lang="ru-RU" sz="3600" dirty="0" smtClean="0">
                <a:solidFill>
                  <a:srgbClr val="000066"/>
                </a:solidFill>
                <a:effectLst/>
                <a:latin typeface="+mn-lt"/>
              </a:rPr>
              <a:t>результативности психолого-педагогического сопровождения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Познавательные УУД</a:t>
            </a:r>
            <a:endParaRPr lang="ru-RU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ru-RU" dirty="0" smtClean="0"/>
              <a:t>-развитие творческого мышления;</a:t>
            </a:r>
          </a:p>
          <a:p>
            <a:pPr>
              <a:buNone/>
            </a:pPr>
            <a:r>
              <a:rPr lang="ru-RU" dirty="0" smtClean="0"/>
              <a:t>- развитие познавательной активности, учебного интереса;</a:t>
            </a:r>
          </a:p>
          <a:p>
            <a:pPr>
              <a:buNone/>
            </a:pPr>
            <a:r>
              <a:rPr lang="ru-RU" dirty="0" smtClean="0"/>
              <a:t>-сформированность операций мышления (сравнение, обобщение, анализ, синтез);</a:t>
            </a:r>
          </a:p>
          <a:p>
            <a:pPr>
              <a:buNone/>
            </a:pPr>
            <a:r>
              <a:rPr lang="ru-RU" dirty="0" smtClean="0"/>
              <a:t>- развитие других познавательных процессов (память, внимание, воображение)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Оценка результативности психолого-педагогического сопровождения</a:t>
            </a:r>
            <a:endParaRPr lang="ru-RU" sz="32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Коммуникативные УУД</a:t>
            </a:r>
            <a:endParaRPr lang="ru-RU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r>
              <a:rPr lang="ru-RU" dirty="0" smtClean="0"/>
              <a:t>- развитие коммуникативных навыков;</a:t>
            </a:r>
          </a:p>
          <a:p>
            <a:pPr>
              <a:buNone/>
            </a:pPr>
            <a:r>
              <a:rPr lang="ru-RU" dirty="0" smtClean="0"/>
              <a:t>- формирование навыков общения( знание правил общения);</a:t>
            </a:r>
          </a:p>
          <a:p>
            <a:pPr>
              <a:buNone/>
            </a:pPr>
            <a:r>
              <a:rPr lang="ru-RU" dirty="0" smtClean="0"/>
              <a:t>- сформированность устной и письменной речи;</a:t>
            </a:r>
          </a:p>
          <a:p>
            <a:pPr>
              <a:buNone/>
            </a:pPr>
            <a:r>
              <a:rPr lang="ru-RU" dirty="0" smtClean="0"/>
              <a:t>- навыки регулирующей речи (осмысленное высказывание на основе собственного произвольного решения), как показатель интериоризации.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Диагностика и формирование </a:t>
            </a:r>
            <a:b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личностных УУД</a:t>
            </a:r>
            <a:endParaRPr lang="ru-RU" sz="3200" dirty="0">
              <a:solidFill>
                <a:srgbClr val="000066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55776" y="1556792"/>
            <a:ext cx="6131024" cy="475256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участие в проектах;</a:t>
            </a:r>
          </a:p>
          <a:p>
            <a:r>
              <a:rPr lang="ru-RU" dirty="0" smtClean="0"/>
              <a:t>подведение </a:t>
            </a:r>
            <a:r>
              <a:rPr lang="ru-RU" dirty="0" smtClean="0"/>
              <a:t>итогов урока;</a:t>
            </a:r>
          </a:p>
          <a:p>
            <a:r>
              <a:rPr lang="ru-RU" dirty="0" smtClean="0"/>
              <a:t>творческие </a:t>
            </a:r>
            <a:r>
              <a:rPr lang="ru-RU" dirty="0" smtClean="0"/>
              <a:t>задания;</a:t>
            </a:r>
          </a:p>
          <a:p>
            <a:r>
              <a:rPr lang="ru-RU" dirty="0" smtClean="0"/>
              <a:t>зрительное</a:t>
            </a:r>
            <a:r>
              <a:rPr lang="ru-RU" dirty="0" smtClean="0"/>
              <a:t>, моторное, вербальное восприятие музыки;</a:t>
            </a:r>
          </a:p>
          <a:p>
            <a:r>
              <a:rPr lang="ru-RU" dirty="0" smtClean="0"/>
              <a:t>мысленное </a:t>
            </a:r>
            <a:r>
              <a:rPr lang="ru-RU" dirty="0" smtClean="0"/>
              <a:t>воспроизведение картины, ситуации, видеофильма;</a:t>
            </a:r>
          </a:p>
          <a:p>
            <a:r>
              <a:rPr lang="ru-RU" dirty="0" smtClean="0"/>
              <a:t>самооценка </a:t>
            </a:r>
            <a:r>
              <a:rPr lang="ru-RU" dirty="0" smtClean="0"/>
              <a:t>события, происшествия;</a:t>
            </a:r>
          </a:p>
          <a:p>
            <a:r>
              <a:rPr lang="ru-RU" dirty="0" smtClean="0"/>
              <a:t>дневники </a:t>
            </a:r>
            <a:r>
              <a:rPr lang="ru-RU" dirty="0" smtClean="0"/>
              <a:t>достижений;</a:t>
            </a:r>
          </a:p>
          <a:p>
            <a:endParaRPr lang="ru-RU" dirty="0"/>
          </a:p>
        </p:txBody>
      </p:sp>
      <p:pic>
        <p:nvPicPr>
          <p:cNvPr id="4" name="Picture 8" descr="http://www.school4site.narod.ru/images/clip_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2348881"/>
            <a:ext cx="2376264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Диагностика и формирование </a:t>
            </a:r>
            <a:b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познавательных </a:t>
            </a: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УУД</a:t>
            </a:r>
            <a:endParaRPr lang="ru-RU" sz="32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55776" y="1600200"/>
            <a:ext cx="6131024" cy="470916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 </a:t>
            </a:r>
            <a:r>
              <a:rPr lang="ru-RU" dirty="0" smtClean="0"/>
              <a:t>«найди отличия» (можно задать их количество);</a:t>
            </a:r>
          </a:p>
          <a:p>
            <a:r>
              <a:rPr lang="ru-RU" dirty="0" smtClean="0"/>
              <a:t> </a:t>
            </a:r>
            <a:r>
              <a:rPr lang="ru-RU" dirty="0" smtClean="0"/>
              <a:t>«на что похоже?»;</a:t>
            </a:r>
          </a:p>
          <a:p>
            <a:r>
              <a:rPr lang="ru-RU" dirty="0" smtClean="0"/>
              <a:t> </a:t>
            </a:r>
            <a:r>
              <a:rPr lang="ru-RU" dirty="0" smtClean="0"/>
              <a:t>поиск лишнего;</a:t>
            </a:r>
          </a:p>
          <a:p>
            <a:r>
              <a:rPr lang="ru-RU" dirty="0" smtClean="0"/>
              <a:t>«</a:t>
            </a:r>
            <a:r>
              <a:rPr lang="ru-RU" dirty="0" smtClean="0"/>
              <a:t>лабиринты»;</a:t>
            </a:r>
          </a:p>
          <a:p>
            <a:r>
              <a:rPr lang="ru-RU" dirty="0" smtClean="0"/>
              <a:t>упорядочивание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«</a:t>
            </a:r>
            <a:r>
              <a:rPr lang="ru-RU" dirty="0" smtClean="0"/>
              <a:t>цепочки»;</a:t>
            </a:r>
          </a:p>
          <a:p>
            <a:r>
              <a:rPr lang="ru-RU" dirty="0" smtClean="0"/>
              <a:t>хитроумные </a:t>
            </a:r>
            <a:r>
              <a:rPr lang="ru-RU" dirty="0" smtClean="0"/>
              <a:t>решения;</a:t>
            </a:r>
          </a:p>
          <a:p>
            <a:r>
              <a:rPr lang="ru-RU" dirty="0" smtClean="0"/>
              <a:t>составление </a:t>
            </a:r>
            <a:r>
              <a:rPr lang="ru-RU" dirty="0" smtClean="0"/>
              <a:t>схем-опор;</a:t>
            </a:r>
          </a:p>
          <a:p>
            <a:r>
              <a:rPr lang="ru-RU" dirty="0" smtClean="0"/>
              <a:t>работа </a:t>
            </a:r>
            <a:r>
              <a:rPr lang="ru-RU" dirty="0" smtClean="0"/>
              <a:t>с разного вида таблицами;</a:t>
            </a:r>
          </a:p>
          <a:p>
            <a:r>
              <a:rPr lang="ru-RU" dirty="0" smtClean="0"/>
              <a:t>составление </a:t>
            </a:r>
            <a:r>
              <a:rPr lang="ru-RU" dirty="0" smtClean="0"/>
              <a:t>и распознавание диаграмм;</a:t>
            </a:r>
          </a:p>
          <a:p>
            <a:r>
              <a:rPr lang="ru-RU" dirty="0" smtClean="0"/>
              <a:t>работа </a:t>
            </a:r>
            <a:r>
              <a:rPr lang="ru-RU" dirty="0" smtClean="0"/>
              <a:t>со словарями;</a:t>
            </a:r>
            <a:endParaRPr lang="ru-RU" dirty="0"/>
          </a:p>
        </p:txBody>
      </p:sp>
      <p:pic>
        <p:nvPicPr>
          <p:cNvPr id="4" name="Picture 8" descr="http://www.school4site.narod.ru/images/clip_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2348881"/>
            <a:ext cx="2376264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Диагностика и формирование </a:t>
            </a:r>
            <a:b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регулятивных </a:t>
            </a: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УУД</a:t>
            </a:r>
            <a:endParaRPr lang="ru-RU" sz="32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5856" y="1600200"/>
            <a:ext cx="5410944" cy="4709160"/>
          </a:xfrm>
        </p:spPr>
        <p:txBody>
          <a:bodyPr>
            <a:normAutofit/>
          </a:bodyPr>
          <a:lstStyle/>
          <a:p>
            <a:r>
              <a:rPr lang="ru-RU" dirty="0" smtClean="0"/>
              <a:t>«преднамеренные ошибки»;</a:t>
            </a:r>
          </a:p>
          <a:p>
            <a:r>
              <a:rPr lang="ru-RU" dirty="0" smtClean="0"/>
              <a:t>поиск </a:t>
            </a:r>
            <a:r>
              <a:rPr lang="ru-RU" dirty="0" smtClean="0"/>
              <a:t>информации в предложенных источниках;</a:t>
            </a:r>
          </a:p>
          <a:p>
            <a:r>
              <a:rPr lang="ru-RU" dirty="0" smtClean="0"/>
              <a:t>взаимоконтроль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«</a:t>
            </a:r>
            <a:r>
              <a:rPr lang="ru-RU" dirty="0" smtClean="0"/>
              <a:t>ищу ошибки»</a:t>
            </a:r>
          </a:p>
          <a:p>
            <a:r>
              <a:rPr lang="ru-RU" dirty="0" smtClean="0"/>
              <a:t>КОНОП </a:t>
            </a:r>
            <a:r>
              <a:rPr lang="ru-RU" dirty="0" smtClean="0"/>
              <a:t>(контрольный опрос на определенную проблему).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4" name="Picture 8" descr="http://www.school4site.narod.ru/images/clip_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2348881"/>
            <a:ext cx="2376264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Диагностика и формирование </a:t>
            </a:r>
            <a:b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коммуникативных </a:t>
            </a: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УУД</a:t>
            </a:r>
            <a:endParaRPr lang="ru-RU" sz="32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99792" y="1600200"/>
            <a:ext cx="5987008" cy="47091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составь задание партнеру;</a:t>
            </a:r>
          </a:p>
          <a:p>
            <a:r>
              <a:rPr lang="ru-RU" dirty="0" smtClean="0"/>
              <a:t>отзыв </a:t>
            </a:r>
            <a:r>
              <a:rPr lang="ru-RU" dirty="0" smtClean="0"/>
              <a:t>на работу товарища;</a:t>
            </a:r>
          </a:p>
          <a:p>
            <a:r>
              <a:rPr lang="ru-RU" dirty="0" smtClean="0"/>
              <a:t>групповая </a:t>
            </a:r>
            <a:r>
              <a:rPr lang="ru-RU" dirty="0" smtClean="0"/>
              <a:t>работа по составлению кроссворда;</a:t>
            </a:r>
          </a:p>
          <a:p>
            <a:r>
              <a:rPr lang="ru-RU" dirty="0" smtClean="0"/>
              <a:t>«</a:t>
            </a:r>
            <a:r>
              <a:rPr lang="ru-RU" dirty="0" smtClean="0"/>
              <a:t>отгадай, о ком говорим»;</a:t>
            </a:r>
          </a:p>
          <a:p>
            <a:r>
              <a:rPr lang="ru-RU" dirty="0" smtClean="0"/>
              <a:t>диалоговое </a:t>
            </a:r>
            <a:r>
              <a:rPr lang="ru-RU" dirty="0" smtClean="0"/>
              <a:t>слушание (формулировка вопросов для обратной связи);</a:t>
            </a:r>
          </a:p>
          <a:p>
            <a:r>
              <a:rPr lang="ru-RU" dirty="0" smtClean="0"/>
              <a:t>«</a:t>
            </a:r>
            <a:r>
              <a:rPr lang="ru-RU" dirty="0" smtClean="0"/>
              <a:t>подготовь рассказ...», «опиши устно...», «объясни...» и т. д.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4" name="Picture 8" descr="http://www.school4site.narod.ru/images/clip_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2348881"/>
            <a:ext cx="2376264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lvl="0">
              <a:lnSpc>
                <a:spcPct val="120000"/>
              </a:lnSpc>
            </a:pPr>
            <a: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n w="50800"/>
                <a:solidFill>
                  <a:srgbClr val="000066"/>
                </a:solidFill>
                <a:effectLst/>
                <a:latin typeface="Times New Roman" pitchFamily="18" charset="0"/>
                <a:cs typeface="Times New Roman" pitchFamily="18" charset="0"/>
              </a:rPr>
              <a:t>«Психологическое сопровождение внедрения и реализации ФГОС начального образования»</a:t>
            </a:r>
            <a:br>
              <a:rPr lang="ru-RU" sz="3100" dirty="0" smtClean="0">
                <a:ln w="50800"/>
                <a:solidFill>
                  <a:srgbClr val="000066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</a:t>
            </a:r>
            <a:br>
              <a:rPr lang="ru-RU" sz="66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6600" dirty="0">
              <a:ln w="50800"/>
              <a:solidFill>
                <a:schemeClr val="bg1">
                  <a:shade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47091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 Сегодня начальное образование закладывает основу формирования учебной деятельности ребёнка – систему учебных и познавательных мотивов, умение принимать, сохранять, реализовывать учебные цели, планировать, контролировать и оценивать учебные действия и их результат. </a:t>
            </a:r>
            <a:r>
              <a:rPr lang="ru-RU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Особенностью содержания современного начального образования является не только ответ на вопрос, что ученик должен знать, но и формирование универсальных учебных действий (УУД) в личностных, коммуникативных, познавательных, регулятивных сферах, обеспечивающих способность к организации самостоятельной учебной деятельности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620688"/>
            <a:ext cx="748883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Федеральный государственный образовательный стандарт (ФГОС) второго поколения представляет собой общественный </a:t>
            </a:r>
            <a:r>
              <a:rPr lang="ru-RU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договор между семьей, обществом и государством. Целью образования </a:t>
            </a:r>
            <a:r>
              <a:rPr lang="ru-RU" sz="3200" dirty="0" smtClean="0"/>
              <a:t>становится общекультурное, личностное и познавательное развитие учащихся. Принципиальное отличие новых стандартов заключается в том, что </a:t>
            </a:r>
            <a:r>
              <a:rPr lang="ru-RU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целью </a:t>
            </a:r>
            <a:r>
              <a:rPr lang="ru-RU" sz="3200" dirty="0" smtClean="0"/>
              <a:t>является не предметный, а </a:t>
            </a:r>
            <a:r>
              <a:rPr lang="ru-RU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личностный результат.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16692" cy="1224136"/>
          </a:xfrm>
        </p:spPr>
        <p:txBody>
          <a:bodyPr>
            <a:normAutofit/>
          </a:bodyPr>
          <a:lstStyle/>
          <a:p>
            <a:r>
              <a:rPr lang="ru-RU" sz="2400" dirty="0" smtClean="0">
                <a:ln w="6350">
                  <a:solidFill>
                    <a:srgbClr val="1707EB"/>
                  </a:solidFill>
                </a:ln>
                <a:solidFill>
                  <a:srgbClr val="1707EB"/>
                </a:solidFill>
                <a:effectLst/>
                <a:latin typeface="+mn-lt"/>
              </a:rPr>
              <a:t>   </a:t>
            </a:r>
            <a:r>
              <a:rPr lang="ru-RU" sz="2800" dirty="0" smtClean="0">
                <a:ln w="6350">
                  <a:solidFill>
                    <a:srgbClr val="000066"/>
                  </a:solidFill>
                </a:ln>
                <a:solidFill>
                  <a:srgbClr val="000066"/>
                </a:solidFill>
                <a:effectLst/>
                <a:latin typeface="+mn-lt"/>
              </a:rPr>
              <a:t>Со</a:t>
            </a:r>
            <a:r>
              <a:rPr lang="ru-RU" sz="2800" dirty="0" smtClean="0">
                <a:ln w="6350">
                  <a:solidFill>
                    <a:srgbClr val="000066"/>
                  </a:solidFill>
                </a:ln>
                <a:solidFill>
                  <a:srgbClr val="000066"/>
                </a:solidFill>
                <a:effectLst/>
                <a:latin typeface="+mn-lt"/>
              </a:rPr>
              <a:t>циально-психологическая     </a:t>
            </a:r>
            <a:r>
              <a:rPr lang="ru-RU" sz="2800" dirty="0" smtClean="0">
                <a:ln w="6350">
                  <a:solidFill>
                    <a:srgbClr val="000066"/>
                  </a:solidFill>
                </a:ln>
                <a:solidFill>
                  <a:srgbClr val="000066"/>
                </a:solidFill>
                <a:effectLst/>
                <a:latin typeface="+mn-lt"/>
              </a:rPr>
              <a:t>особенность  ФГОС: </a:t>
            </a:r>
            <a:r>
              <a:rPr lang="ru-RU" sz="2400" dirty="0" smtClean="0">
                <a:ln w="6350">
                  <a:solidFill>
                    <a:srgbClr val="000066"/>
                  </a:solidFill>
                </a:ln>
                <a:solidFill>
                  <a:srgbClr val="000066"/>
                </a:solidFill>
                <a:effectLst/>
                <a:latin typeface="+mn-lt"/>
                <a:cs typeface="Times New Roman" pitchFamily="18" charset="0"/>
              </a:rPr>
              <a:t/>
            </a:r>
            <a:br>
              <a:rPr lang="ru-RU" sz="2400" dirty="0" smtClean="0">
                <a:ln w="6350">
                  <a:solidFill>
                    <a:srgbClr val="000066"/>
                  </a:solidFill>
                </a:ln>
                <a:solidFill>
                  <a:srgbClr val="000066"/>
                </a:solidFill>
                <a:effectLst/>
                <a:latin typeface="+mn-lt"/>
                <a:cs typeface="Times New Roman" pitchFamily="18" charset="0"/>
              </a:rPr>
            </a:br>
            <a:endParaRPr lang="ru-RU" sz="2400" dirty="0">
              <a:ln w="6350">
                <a:solidFill>
                  <a:srgbClr val="000066"/>
                </a:solidFill>
              </a:ln>
              <a:solidFill>
                <a:srgbClr val="000066"/>
              </a:solidFill>
              <a:effectLst/>
              <a:latin typeface="+mn-lt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1772816"/>
            <a:ext cx="5184576" cy="4248472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  </a:t>
            </a:r>
          </a:p>
          <a:p>
            <a:pPr algn="l"/>
            <a:r>
              <a:rPr lang="ru-RU" sz="3200" dirty="0" smtClean="0"/>
              <a:t>учет возможностей детей с любыми особенностями в развитии, чем  обеспечивается сохранение дееспособного и продуктивного  поколения будущего.</a:t>
            </a:r>
          </a:p>
          <a:p>
            <a:pPr algn="l"/>
            <a:endParaRPr lang="ru-RU" dirty="0" smtClean="0"/>
          </a:p>
        </p:txBody>
      </p:sp>
      <p:pic>
        <p:nvPicPr>
          <p:cNvPr id="4" name="Picture 8" descr="http://www.school4site.narod.ru/images/clip_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2976265" cy="27148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n w="50800"/>
                <a:solidFill>
                  <a:srgbClr val="000066"/>
                </a:solidFill>
                <a:effectLst/>
                <a:latin typeface="Times New Roman" pitchFamily="18" charset="0"/>
                <a:cs typeface="Times New Roman" pitchFamily="18" charset="0"/>
              </a:rPr>
              <a:t>«Психологическое сопровождение внедрения и реализации ФГОС начального образования»</a:t>
            </a:r>
            <a:r>
              <a:rPr lang="ru-RU" sz="4400" dirty="0" smtClean="0">
                <a:ln w="50800"/>
                <a:solidFill>
                  <a:srgbClr val="000066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n w="50800"/>
                <a:solidFill>
                  <a:srgbClr val="000066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Цель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создание социально – </a:t>
            </a:r>
            <a:r>
              <a:rPr lang="ru-RU" dirty="0" smtClean="0"/>
              <a:t>психологических условий </a:t>
            </a:r>
            <a:r>
              <a:rPr lang="ru-RU" dirty="0" smtClean="0"/>
              <a:t>для развития личности учащихся и их успешного обучения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З</a:t>
            </a:r>
            <a:r>
              <a:rPr lang="ru-RU" dirty="0" smtClean="0">
                <a:solidFill>
                  <a:srgbClr val="FF0000"/>
                </a:solidFill>
              </a:rPr>
              <a:t>адачи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систематически </a:t>
            </a:r>
            <a:r>
              <a:rPr lang="ru-RU" dirty="0" smtClean="0"/>
              <a:t>отслеживать психолого-педагогический статус ребенка и динамику его психологического развития в процессе школьного обучения.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smtClean="0"/>
              <a:t>формировать у обучающихся способности к самопознанию, саморазвитию и самоопределению;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smtClean="0"/>
              <a:t>создать специальные социально-психологические условия для оказания помощи детям, имеющим проблемы в психологическом развитии, обучении.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Этапы психологического сопровождения в рамках ФГОС</a:t>
            </a:r>
            <a:endParaRPr lang="ru-RU" sz="3200" dirty="0">
              <a:solidFill>
                <a:srgbClr val="000066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en-US" b="1" dirty="0" smtClean="0"/>
              <a:t>I</a:t>
            </a:r>
            <a:r>
              <a:rPr lang="ru-RU" b="1" dirty="0" smtClean="0"/>
              <a:t> </a:t>
            </a:r>
            <a:r>
              <a:rPr lang="ru-RU" b="1" dirty="0" smtClean="0"/>
              <a:t>этап</a:t>
            </a:r>
            <a:r>
              <a:rPr lang="ru-RU" dirty="0" smtClean="0"/>
              <a:t> (0 класс) – поступление ребенка в школу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b="1" dirty="0" smtClean="0"/>
              <a:t>II</a:t>
            </a:r>
            <a:r>
              <a:rPr lang="ru-RU" b="1" dirty="0" smtClean="0"/>
              <a:t> этап</a:t>
            </a:r>
            <a:r>
              <a:rPr lang="ru-RU" dirty="0" smtClean="0"/>
              <a:t> – (1 класс) первичная адаптация детей к школе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b="1" dirty="0" smtClean="0"/>
              <a:t>III</a:t>
            </a:r>
            <a:r>
              <a:rPr lang="ru-RU" b="1" dirty="0" smtClean="0"/>
              <a:t> этап</a:t>
            </a:r>
            <a:r>
              <a:rPr lang="ru-RU" dirty="0" smtClean="0"/>
              <a:t> – психолого-педагогическая работа со школьниками, испытывающими трудности в школьной </a:t>
            </a:r>
            <a:r>
              <a:rPr lang="ru-RU" dirty="0" smtClean="0"/>
              <a:t>адаптации.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4982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lvl="0"/>
            <a: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+mn-lt"/>
              </a:rPr>
              <a:t/>
            </a:r>
            <a:b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+mn-lt"/>
              </a:rPr>
            </a:br>
            <a: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+mn-lt"/>
              </a:rPr>
              <a:t/>
            </a:r>
            <a:b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+mn-lt"/>
              </a:rPr>
            </a:br>
            <a: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+mn-lt"/>
              </a:rPr>
              <a:t/>
            </a:r>
            <a:br>
              <a:rPr lang="ru-RU" sz="270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+mn-lt"/>
              </a:rPr>
            </a:br>
            <a:r>
              <a:rPr lang="ru-RU" sz="3100" dirty="0" smtClean="0">
                <a:solidFill>
                  <a:srgbClr val="000066"/>
                </a:solidFill>
                <a:effectLst/>
                <a:latin typeface="+mn-lt"/>
              </a:rPr>
              <a:t>Уровень готовности обучающихся к регулярному обучению в школе (методика Семаго)</a:t>
            </a:r>
            <a:r>
              <a:rPr lang="ru-RU" sz="3100" dirty="0" smtClean="0">
                <a:solidFill>
                  <a:srgbClr val="000066"/>
                </a:solidFill>
                <a:effectLst/>
              </a:rPr>
              <a:t/>
            </a:r>
            <a:br>
              <a:rPr lang="ru-RU" sz="3100" dirty="0" smtClean="0">
                <a:solidFill>
                  <a:srgbClr val="000066"/>
                </a:solidFill>
                <a:effectLst/>
              </a:rPr>
            </a:br>
            <a:r>
              <a:rPr lang="ru-RU" dirty="0" smtClean="0">
                <a:ln w="50800">
                  <a:solidFill>
                    <a:srgbClr val="000066"/>
                  </a:solidFill>
                </a:ln>
                <a:solidFill>
                  <a:srgbClr val="000066"/>
                </a:solidFill>
                <a:effectLst/>
              </a:rPr>
              <a:t/>
            </a:r>
            <a:br>
              <a:rPr lang="ru-RU" dirty="0" smtClean="0">
                <a:ln w="50800">
                  <a:solidFill>
                    <a:srgbClr val="000066"/>
                  </a:solidFill>
                </a:ln>
                <a:solidFill>
                  <a:srgbClr val="000066"/>
                </a:solidFill>
                <a:effectLst/>
              </a:rPr>
            </a:br>
            <a:r>
              <a:rPr lang="ru-RU" dirty="0" smtClean="0">
                <a:ln w="50800">
                  <a:solidFill>
                    <a:srgbClr val="000066"/>
                  </a:solidFill>
                </a:ln>
                <a:solidFill>
                  <a:srgbClr val="000066"/>
                </a:solidFill>
                <a:effectLst/>
              </a:rPr>
              <a:t> </a:t>
            </a:r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/>
            </a:r>
            <a:b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</a:br>
            <a:endParaRPr lang="ru-RU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/>
            </a:r>
            <a:b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Энергетический </a:t>
            </a: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баланс организма обучающихся </a:t>
            </a: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(методика «Цветовой </a:t>
            </a: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тест </a:t>
            </a:r>
            <a:r>
              <a:rPr lang="ru-RU" sz="3200" dirty="0" err="1" smtClean="0">
                <a:solidFill>
                  <a:srgbClr val="000066"/>
                </a:solidFill>
                <a:effectLst/>
                <a:latin typeface="+mn-lt"/>
              </a:rPr>
              <a:t>Люшера</a:t>
            </a: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>»)</a:t>
            </a:r>
            <a: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  <a:t/>
            </a:r>
            <a:br>
              <a:rPr lang="ru-RU" sz="3200" dirty="0" smtClean="0">
                <a:solidFill>
                  <a:srgbClr val="000066"/>
                </a:solidFill>
                <a:effectLst/>
                <a:latin typeface="+mn-lt"/>
              </a:rPr>
            </a:br>
            <a:endParaRPr lang="ru-RU" sz="3200" dirty="0">
              <a:solidFill>
                <a:srgbClr val="000066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6288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52128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dirty="0" smtClean="0">
                <a:solidFill>
                  <a:srgbClr val="000066"/>
                </a:solidFill>
                <a:effectLst/>
              </a:rPr>
              <a:t>Эмоциональный фон обучающихся </a:t>
            </a:r>
            <a:r>
              <a:rPr lang="ru-RU" sz="3600" dirty="0" smtClean="0">
                <a:solidFill>
                  <a:srgbClr val="000066"/>
                </a:solidFill>
                <a:effectLst/>
              </a:rPr>
              <a:t>(методика «Цветовой </a:t>
            </a:r>
            <a:r>
              <a:rPr lang="ru-RU" sz="3600" dirty="0" smtClean="0">
                <a:solidFill>
                  <a:srgbClr val="000066"/>
                </a:solidFill>
                <a:effectLst/>
              </a:rPr>
              <a:t>тест </a:t>
            </a:r>
            <a:r>
              <a:rPr lang="ru-RU" sz="3600" dirty="0" err="1" smtClean="0">
                <a:solidFill>
                  <a:srgbClr val="000066"/>
                </a:solidFill>
                <a:effectLst/>
              </a:rPr>
              <a:t>Люшера</a:t>
            </a:r>
            <a:r>
              <a:rPr lang="ru-RU" sz="3600" dirty="0" smtClean="0">
                <a:solidFill>
                  <a:srgbClr val="000066"/>
                </a:solidFill>
                <a:effectLst/>
              </a:rPr>
              <a:t>»)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736</TotalTime>
  <Words>601</Words>
  <Application>Microsoft Office PowerPoint</Application>
  <PresentationFormat>Экран (4:3)</PresentationFormat>
  <Paragraphs>90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Апекс</vt:lpstr>
      <vt:lpstr>   МКОУ Бутурлиновская СОШ № 4</vt:lpstr>
      <vt:lpstr>     «Психологическое сопровождение внедрения и реализации ФГОС начального образования»              </vt:lpstr>
      <vt:lpstr>Слайд 3</vt:lpstr>
      <vt:lpstr>   Социально-психологическая     особенность  ФГОС:  </vt:lpstr>
      <vt:lpstr>«Психологическое сопровождение внедрения и реализации ФГОС начального образования» </vt:lpstr>
      <vt:lpstr>Этапы психологического сопровождения в рамках ФГОС</vt:lpstr>
      <vt:lpstr>   Уровень готовности обучающихся к регулярному обучению в школе (методика Семаго)    </vt:lpstr>
      <vt:lpstr> Энергетический баланс организма обучающихся (методика «Цветовой тест Люшера») </vt:lpstr>
      <vt:lpstr>Эмоциональный фон обучающихся (методика «Цветовой тест Люшера») </vt:lpstr>
      <vt:lpstr>Мотивация </vt:lpstr>
      <vt:lpstr> Оценка результативности психолого-педагогического сопровождения </vt:lpstr>
      <vt:lpstr> Оценка результативности психолого-педагогического сопровождения </vt:lpstr>
      <vt:lpstr> Оценка результативности психолого-педагогического сопровождения </vt:lpstr>
      <vt:lpstr>Оценка результативности психолого-педагогического сопровождения</vt:lpstr>
      <vt:lpstr>Диагностика и формирование  личностных УУД</vt:lpstr>
      <vt:lpstr>Диагностика и формирование  познавательных УУД</vt:lpstr>
      <vt:lpstr>Диагностика и формирование  регулятивных УУД</vt:lpstr>
      <vt:lpstr>Диагностика и формирование  коммуникативных УУД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Гиперактивность </dc:title>
  <dc:creator>нагин</dc:creator>
  <cp:lastModifiedBy>нагин</cp:lastModifiedBy>
  <cp:revision>65</cp:revision>
  <dcterms:created xsi:type="dcterms:W3CDTF">2012-10-27T13:04:04Z</dcterms:created>
  <dcterms:modified xsi:type="dcterms:W3CDTF">2013-03-24T21:51:38Z</dcterms:modified>
</cp:coreProperties>
</file>