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7" r:id="rId2"/>
    <p:sldId id="279" r:id="rId3"/>
    <p:sldId id="303" r:id="rId4"/>
    <p:sldId id="283" r:id="rId5"/>
    <p:sldId id="304" r:id="rId6"/>
    <p:sldId id="299" r:id="rId7"/>
    <p:sldId id="290" r:id="rId8"/>
  </p:sldIdLst>
  <p:sldSz cx="9144000" cy="6858000" type="screen4x3"/>
  <p:notesSz cx="6858000" cy="9144000"/>
  <p:custDataLst>
    <p:tags r:id="rId10"/>
  </p:custDataLst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1"/>
  <p:clrMru>
    <a:srgbClr val="080808"/>
    <a:srgbClr val="000000"/>
    <a:srgbClr val="096713"/>
    <a:srgbClr val="FFFF00"/>
    <a:srgbClr val="B3D3EA"/>
    <a:srgbClr val="78ADC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12610" autoAdjust="0"/>
    <p:restoredTop sz="95596" autoAdjust="0"/>
  </p:normalViewPr>
  <p:slideViewPr>
    <p:cSldViewPr>
      <p:cViewPr>
        <p:scale>
          <a:sx n="66" d="100"/>
          <a:sy n="66" d="100"/>
        </p:scale>
        <p:origin x="-1272" y="-1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7.4570952427734122E-2"/>
          <c:y val="7.6129264025990254E-2"/>
          <c:w val="0.8663572171588817"/>
          <c:h val="0.76699436239109375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Показатели</c:v>
                </c:pt>
              </c:strCache>
            </c:strRef>
          </c:tx>
          <c:cat>
            <c:strRef>
              <c:f>Лист1!$A$2:$A$5</c:f>
              <c:strCache>
                <c:ptCount val="3"/>
                <c:pt idx="0">
                  <c:v>2010-2011</c:v>
                </c:pt>
                <c:pt idx="1">
                  <c:v>2011-2012</c:v>
                </c:pt>
                <c:pt idx="2">
                  <c:v>2012-2013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90.8</c:v>
                </c:pt>
                <c:pt idx="1">
                  <c:v>94.5</c:v>
                </c:pt>
                <c:pt idx="2">
                  <c:v>96.8</c:v>
                </c:pt>
              </c:numCache>
            </c:numRef>
          </c:val>
        </c:ser>
        <c:shape val="box"/>
        <c:axId val="139597312"/>
        <c:axId val="139598848"/>
        <c:axId val="0"/>
      </c:bar3DChart>
      <c:catAx>
        <c:axId val="139597312"/>
        <c:scaling>
          <c:orientation val="minMax"/>
        </c:scaling>
        <c:axPos val="b"/>
        <c:tickLblPos val="nextTo"/>
        <c:crossAx val="139598848"/>
        <c:crosses val="autoZero"/>
        <c:auto val="1"/>
        <c:lblAlgn val="ctr"/>
        <c:lblOffset val="100"/>
      </c:catAx>
      <c:valAx>
        <c:axId val="139598848"/>
        <c:scaling>
          <c:orientation val="minMax"/>
        </c:scaling>
        <c:axPos val="l"/>
        <c:majorGridlines/>
        <c:numFmt formatCode="General" sourceLinked="1"/>
        <c:tickLblPos val="nextTo"/>
        <c:crossAx val="139597312"/>
        <c:crosses val="autoZero"/>
        <c:crossBetween val="between"/>
      </c:valAx>
      <c:spPr>
        <a:ln>
          <a:solidFill>
            <a:schemeClr val="accent4"/>
          </a:solidFill>
        </a:ln>
      </c:spPr>
    </c:plotArea>
    <c:plotVisOnly val="1"/>
  </c:chart>
  <c:spPr>
    <a:solidFill>
      <a:schemeClr val="bg1"/>
    </a:solidFill>
    <a:ln>
      <a:noFill/>
    </a:ln>
  </c:spPr>
  <c:txPr>
    <a:bodyPr/>
    <a:lstStyle/>
    <a:p>
      <a:pPr>
        <a:defRPr>
          <a:ln>
            <a:solidFill>
              <a:sysClr val="windowText" lastClr="000000"/>
            </a:solidFill>
          </a:ln>
          <a:solidFill>
            <a:sysClr val="windowText" lastClr="000000"/>
          </a:solidFill>
        </a:defRPr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819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19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819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819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F67F4C6-594F-43A1-B039-05CFA1ACC127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CE405B9-5F94-4E90-962C-D09073004B71}" type="slidenum">
              <a:rPr lang="en-US"/>
              <a:pPr/>
              <a:t>1</a:t>
            </a:fld>
            <a:endParaRPr lang="en-US"/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BF40384-5863-42CA-8173-F04E5C3D1274}" type="slidenum">
              <a:rPr lang="en-US"/>
              <a:pPr/>
              <a:t>2</a:t>
            </a:fld>
            <a:endParaRPr lang="en-US"/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BF40384-5863-42CA-8173-F04E5C3D1274}" type="slidenum">
              <a:rPr lang="en-US"/>
              <a:pPr/>
              <a:t>4</a:t>
            </a:fld>
            <a:endParaRPr lang="en-US"/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09600" y="565150"/>
            <a:ext cx="7620000" cy="704850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09600" y="1311275"/>
            <a:ext cx="7620000" cy="441325"/>
          </a:xfrm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219200" y="1447800"/>
            <a:ext cx="35814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53000" y="1447800"/>
            <a:ext cx="35814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219075"/>
            <a:ext cx="2181225" cy="54959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38125" y="219075"/>
            <a:ext cx="6391275" cy="54959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38125" y="219075"/>
            <a:ext cx="8724900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19200" y="1447800"/>
            <a:ext cx="73152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bg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bg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bg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png"/><Relationship Id="rId9" Type="http://schemas.openxmlformats.org/officeDocument/2006/relationships/chart" Target="../charts/char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13" Type="http://schemas.openxmlformats.org/officeDocument/2006/relationships/image" Target="../media/image26.jpeg"/><Relationship Id="rId18" Type="http://schemas.openxmlformats.org/officeDocument/2006/relationships/image" Target="../media/image31.jpeg"/><Relationship Id="rId26" Type="http://schemas.openxmlformats.org/officeDocument/2006/relationships/image" Target="../media/image39.jpeg"/><Relationship Id="rId3" Type="http://schemas.openxmlformats.org/officeDocument/2006/relationships/image" Target="../media/image16.jpeg"/><Relationship Id="rId21" Type="http://schemas.openxmlformats.org/officeDocument/2006/relationships/image" Target="../media/image34.jpeg"/><Relationship Id="rId7" Type="http://schemas.openxmlformats.org/officeDocument/2006/relationships/image" Target="../media/image20.jpeg"/><Relationship Id="rId12" Type="http://schemas.openxmlformats.org/officeDocument/2006/relationships/image" Target="../media/image25.jpeg"/><Relationship Id="rId17" Type="http://schemas.openxmlformats.org/officeDocument/2006/relationships/image" Target="../media/image30.jpeg"/><Relationship Id="rId25" Type="http://schemas.openxmlformats.org/officeDocument/2006/relationships/image" Target="../media/image38.jpeg"/><Relationship Id="rId2" Type="http://schemas.openxmlformats.org/officeDocument/2006/relationships/image" Target="../media/image15.jpeg"/><Relationship Id="rId16" Type="http://schemas.openxmlformats.org/officeDocument/2006/relationships/image" Target="../media/image29.jpeg"/><Relationship Id="rId20" Type="http://schemas.openxmlformats.org/officeDocument/2006/relationships/image" Target="../media/image33.jpeg"/><Relationship Id="rId29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11" Type="http://schemas.openxmlformats.org/officeDocument/2006/relationships/image" Target="../media/image24.jpeg"/><Relationship Id="rId24" Type="http://schemas.openxmlformats.org/officeDocument/2006/relationships/image" Target="../media/image37.jpeg"/><Relationship Id="rId32" Type="http://schemas.openxmlformats.org/officeDocument/2006/relationships/image" Target="../media/image45.jpeg"/><Relationship Id="rId5" Type="http://schemas.openxmlformats.org/officeDocument/2006/relationships/image" Target="../media/image18.jpeg"/><Relationship Id="rId15" Type="http://schemas.openxmlformats.org/officeDocument/2006/relationships/image" Target="../media/image28.jpeg"/><Relationship Id="rId23" Type="http://schemas.openxmlformats.org/officeDocument/2006/relationships/image" Target="../media/image36.jpeg"/><Relationship Id="rId28" Type="http://schemas.openxmlformats.org/officeDocument/2006/relationships/image" Target="../media/image41.jpeg"/><Relationship Id="rId10" Type="http://schemas.openxmlformats.org/officeDocument/2006/relationships/image" Target="../media/image23.jpeg"/><Relationship Id="rId19" Type="http://schemas.openxmlformats.org/officeDocument/2006/relationships/image" Target="../media/image32.jpeg"/><Relationship Id="rId31" Type="http://schemas.openxmlformats.org/officeDocument/2006/relationships/image" Target="../media/image44.jpeg"/><Relationship Id="rId4" Type="http://schemas.openxmlformats.org/officeDocument/2006/relationships/image" Target="../media/image17.jpeg"/><Relationship Id="rId9" Type="http://schemas.openxmlformats.org/officeDocument/2006/relationships/image" Target="../media/image22.jpeg"/><Relationship Id="rId14" Type="http://schemas.openxmlformats.org/officeDocument/2006/relationships/image" Target="../media/image27.jpeg"/><Relationship Id="rId22" Type="http://schemas.openxmlformats.org/officeDocument/2006/relationships/image" Target="../media/image35.jpeg"/><Relationship Id="rId27" Type="http://schemas.openxmlformats.org/officeDocument/2006/relationships/image" Target="../media/image40.jpeg"/><Relationship Id="rId30" Type="http://schemas.openxmlformats.org/officeDocument/2006/relationships/image" Target="../media/image43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13" Type="http://schemas.openxmlformats.org/officeDocument/2006/relationships/image" Target="../media/image57.jpeg"/><Relationship Id="rId18" Type="http://schemas.openxmlformats.org/officeDocument/2006/relationships/image" Target="../media/image62.jpeg"/><Relationship Id="rId3" Type="http://schemas.openxmlformats.org/officeDocument/2006/relationships/image" Target="../media/image47.jpeg"/><Relationship Id="rId21" Type="http://schemas.openxmlformats.org/officeDocument/2006/relationships/image" Target="../media/image65.jpeg"/><Relationship Id="rId7" Type="http://schemas.openxmlformats.org/officeDocument/2006/relationships/image" Target="../media/image51.jpeg"/><Relationship Id="rId12" Type="http://schemas.openxmlformats.org/officeDocument/2006/relationships/image" Target="../media/image56.jpeg"/><Relationship Id="rId17" Type="http://schemas.openxmlformats.org/officeDocument/2006/relationships/image" Target="../media/image61.jpeg"/><Relationship Id="rId2" Type="http://schemas.openxmlformats.org/officeDocument/2006/relationships/image" Target="../media/image46.jpeg"/><Relationship Id="rId16" Type="http://schemas.openxmlformats.org/officeDocument/2006/relationships/image" Target="../media/image60.jpeg"/><Relationship Id="rId20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eg"/><Relationship Id="rId11" Type="http://schemas.openxmlformats.org/officeDocument/2006/relationships/image" Target="../media/image55.jpeg"/><Relationship Id="rId5" Type="http://schemas.openxmlformats.org/officeDocument/2006/relationships/image" Target="../media/image49.jpeg"/><Relationship Id="rId15" Type="http://schemas.openxmlformats.org/officeDocument/2006/relationships/image" Target="../media/image59.jpeg"/><Relationship Id="rId10" Type="http://schemas.openxmlformats.org/officeDocument/2006/relationships/image" Target="../media/image54.jpeg"/><Relationship Id="rId19" Type="http://schemas.openxmlformats.org/officeDocument/2006/relationships/image" Target="../media/image63.jpeg"/><Relationship Id="rId4" Type="http://schemas.openxmlformats.org/officeDocument/2006/relationships/image" Target="../media/image48.jpeg"/><Relationship Id="rId9" Type="http://schemas.openxmlformats.org/officeDocument/2006/relationships/image" Target="../media/image53.jpeg"/><Relationship Id="rId14" Type="http://schemas.openxmlformats.org/officeDocument/2006/relationships/image" Target="../media/image58.jpeg"/><Relationship Id="rId22" Type="http://schemas.openxmlformats.org/officeDocument/2006/relationships/image" Target="../media/image6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>
            <a:lum/>
          </a:blip>
          <a:srcRect/>
          <a:stretch>
            <a:fillRect t="-1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1" descr="Южакова Наталья Николаевна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980728"/>
            <a:ext cx="3024336" cy="4516119"/>
          </a:xfrm>
          <a:prstGeom prst="rect">
            <a:avLst/>
          </a:prstGeom>
          <a:ln w="38100" cap="sq">
            <a:solidFill>
              <a:schemeClr val="accent3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Rectangle 4"/>
          <p:cNvSpPr txBox="1">
            <a:spLocks noChangeArrowheads="1"/>
          </p:cNvSpPr>
          <p:nvPr/>
        </p:nvSpPr>
        <p:spPr bwMode="auto">
          <a:xfrm>
            <a:off x="467544" y="0"/>
            <a:ext cx="9144000" cy="1124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uLnTx/>
                <a:uFillTx/>
                <a:latin typeface="Arial" pitchFamily="34" charset="0"/>
                <a:ea typeface="Arial Unicode MS" pitchFamily="34" charset="-128"/>
                <a:cs typeface="Arial" pitchFamily="34" charset="0"/>
              </a:rPr>
              <a:t>       </a:t>
            </a:r>
            <a:r>
              <a:rPr kumimoji="0" lang="ru-RU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uLnTx/>
                <a:uFillTx/>
                <a:latin typeface="Arial" pitchFamily="34" charset="0"/>
                <a:ea typeface="Arial Unicode MS" pitchFamily="34" charset="-128"/>
                <a:cs typeface="Arial" pitchFamily="34" charset="0"/>
              </a:rPr>
              <a:t>МУНИЦИПАЛЬНОЕ  КАЗЕННОЕ  ОБЩЕОБРАЗОВАТЕЛЬНОЕ  УЧРЕЖДЕНИЕ</a:t>
            </a:r>
            <a:br>
              <a:rPr kumimoji="0" lang="ru-RU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uLnTx/>
                <a:uFillTx/>
                <a:latin typeface="Arial" pitchFamily="34" charset="0"/>
                <a:ea typeface="Arial Unicode MS" pitchFamily="34" charset="-128"/>
                <a:cs typeface="Arial" pitchFamily="34" charset="0"/>
              </a:rPr>
            </a:br>
            <a:r>
              <a:rPr kumimoji="0" lang="ru-RU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uLnTx/>
                <a:uFillTx/>
                <a:latin typeface="Arial" pitchFamily="34" charset="0"/>
                <a:ea typeface="Arial Unicode MS" pitchFamily="34" charset="-128"/>
                <a:cs typeface="Arial" pitchFamily="34" charset="0"/>
              </a:rPr>
              <a:t>        БУТУРЛИНОВСКАЯ  СРЕДНЯЯ  ОБЩЕОБРАЗОВАТЕЛЬНАЯ  ШКОЛА  №4</a:t>
            </a:r>
            <a:br>
              <a:rPr kumimoji="0" lang="ru-RU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uLnTx/>
                <a:uFillTx/>
                <a:latin typeface="Arial" pitchFamily="34" charset="0"/>
                <a:ea typeface="Arial Unicode MS" pitchFamily="34" charset="-128"/>
                <a:cs typeface="Arial" pitchFamily="34" charset="0"/>
              </a:rPr>
            </a:br>
            <a:r>
              <a:rPr kumimoji="0" lang="ru-RU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uLnTx/>
                <a:uFillTx/>
                <a:latin typeface="Arial" pitchFamily="34" charset="0"/>
                <a:ea typeface="Arial Unicode MS" pitchFamily="34" charset="-128"/>
                <a:cs typeface="Arial" pitchFamily="34" charset="0"/>
              </a:rPr>
              <a:t>        БУТУРЛИНОВСКОГО  МУНИЦИПАЛЬНОГО  РАЙОНА   ВОРОНЕЖСКОЙ  ОБЛАСТИ</a:t>
            </a:r>
            <a:r>
              <a:rPr kumimoji="0" lang="ru-RU" sz="14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uLnTx/>
                <a:uFillTx/>
                <a:latin typeface="Arial" pitchFamily="34" charset="0"/>
                <a:ea typeface="Arial Unicode MS" pitchFamily="34" charset="-128"/>
                <a:cs typeface="Arial" pitchFamily="34" charset="0"/>
              </a:rPr>
              <a:t/>
            </a:r>
            <a:br>
              <a:rPr kumimoji="0" lang="ru-RU" sz="14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uLnTx/>
                <a:uFillTx/>
                <a:latin typeface="Arial" pitchFamily="34" charset="0"/>
                <a:ea typeface="Arial Unicode MS" pitchFamily="34" charset="-128"/>
                <a:cs typeface="Arial" pitchFamily="34" charset="0"/>
              </a:rPr>
            </a:br>
            <a:endParaRPr kumimoji="0" lang="ru-RU" sz="1400" b="1" i="0" u="none" strike="noStrike" kern="0" cap="none" spc="0" normalizeH="0" baseline="0" noProof="0" dirty="0">
              <a:ln>
                <a:noFill/>
              </a:ln>
              <a:solidFill>
                <a:schemeClr val="accent4">
                  <a:lumMod val="50000"/>
                </a:schemeClr>
              </a:solidFill>
              <a:uLnTx/>
              <a:uFillTx/>
              <a:latin typeface="Arial" pitchFamily="34" charset="0"/>
              <a:ea typeface="Arial Unicode MS" pitchFamily="34" charset="-128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563888" y="908720"/>
            <a:ext cx="558011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700" b="1" dirty="0" smtClean="0">
                <a:solidFill>
                  <a:srgbClr val="080808"/>
                </a:solidFill>
              </a:rPr>
              <a:t>Презентация профессиональных достижений учителя   изобразительного искусства</a:t>
            </a:r>
          </a:p>
          <a:p>
            <a:r>
              <a:rPr lang="en-US" sz="2700" b="1" dirty="0" smtClean="0">
                <a:solidFill>
                  <a:srgbClr val="080808"/>
                </a:solidFill>
              </a:rPr>
              <a:t>I</a:t>
            </a:r>
            <a:r>
              <a:rPr lang="ru-RU" sz="2700" b="1" dirty="0" smtClean="0">
                <a:solidFill>
                  <a:srgbClr val="080808"/>
                </a:solidFill>
              </a:rPr>
              <a:t> квалификационной категории</a:t>
            </a:r>
          </a:p>
          <a:p>
            <a:r>
              <a:rPr lang="ru-RU" sz="2700" b="1" dirty="0" smtClean="0">
                <a:solidFill>
                  <a:srgbClr val="080808"/>
                </a:solidFill>
              </a:rPr>
              <a:t>Южаковой</a:t>
            </a:r>
          </a:p>
          <a:p>
            <a:r>
              <a:rPr lang="ru-RU" sz="2700" b="1" dirty="0" smtClean="0">
                <a:solidFill>
                  <a:srgbClr val="080808"/>
                </a:solidFill>
              </a:rPr>
              <a:t> Натальи Николаевны</a:t>
            </a:r>
          </a:p>
          <a:p>
            <a:r>
              <a:rPr lang="ru-RU" sz="2700" b="1" dirty="0" smtClean="0">
                <a:solidFill>
                  <a:srgbClr val="080808"/>
                </a:solidFill>
              </a:rPr>
              <a:t>педагогический стаж </a:t>
            </a:r>
            <a:r>
              <a:rPr lang="ru-RU" sz="2700" b="1" dirty="0" smtClean="0">
                <a:solidFill>
                  <a:srgbClr val="080808"/>
                </a:solidFill>
              </a:rPr>
              <a:t>8 </a:t>
            </a:r>
            <a:r>
              <a:rPr lang="ru-RU" sz="2700" b="1" dirty="0" smtClean="0">
                <a:solidFill>
                  <a:srgbClr val="080808"/>
                </a:solidFill>
              </a:rPr>
              <a:t>лет</a:t>
            </a:r>
            <a:endParaRPr lang="ru-RU" sz="2700" b="1" dirty="0">
              <a:solidFill>
                <a:srgbClr val="080808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>
            <a:lum/>
          </a:blip>
          <a:srcRect/>
          <a:stretch>
            <a:fillRect r="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1526232" y="0"/>
            <a:ext cx="6934200" cy="980728"/>
          </a:xfrm>
        </p:spPr>
        <p:txBody>
          <a:bodyPr/>
          <a:lstStyle/>
          <a:p>
            <a:r>
              <a:rPr lang="ru-RU" sz="3200" b="1" i="1" u="sng" dirty="0" smtClean="0">
                <a:solidFill>
                  <a:srgbClr val="080808"/>
                </a:solidFill>
                <a:latin typeface="Arial" pitchFamily="34" charset="0"/>
                <a:ea typeface="Arial Unicode MS" pitchFamily="34" charset="-128"/>
                <a:cs typeface="Arial" pitchFamily="34" charset="0"/>
              </a:rPr>
              <a:t>Педагогическое кредо:</a:t>
            </a:r>
            <a:endParaRPr lang="en-US" sz="3200" b="1" i="1" u="sng" dirty="0">
              <a:solidFill>
                <a:srgbClr val="080808"/>
              </a:solidFill>
              <a:latin typeface="Arial" pitchFamily="34" charset="0"/>
              <a:ea typeface="Arial Unicode MS" pitchFamily="34" charset="-128"/>
              <a:cs typeface="Arial" pitchFamily="34" charset="0"/>
            </a:endParaRP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59632" y="3214686"/>
            <a:ext cx="7884368" cy="3573016"/>
          </a:xfrm>
        </p:spPr>
        <p:txBody>
          <a:bodyPr/>
          <a:lstStyle/>
          <a:p>
            <a:pPr>
              <a:buNone/>
            </a:pPr>
            <a:r>
              <a:rPr lang="ru-RU" sz="2000" dirty="0" smtClean="0">
                <a:solidFill>
                  <a:srgbClr val="080808"/>
                </a:solidFill>
              </a:rPr>
              <a:t>    </a:t>
            </a:r>
            <a:r>
              <a:rPr lang="ru-RU" sz="2400" i="1" dirty="0" smtClean="0">
                <a:solidFill>
                  <a:srgbClr val="080808"/>
                </a:solidFill>
                <a:latin typeface="Arial" pitchFamily="34" charset="0"/>
                <a:cs typeface="Arial" pitchFamily="34" charset="0"/>
              </a:rPr>
              <a:t>«Активизация творческого потенциала учащихся и повышение качества художественного образования с помощью информационно-коммуникативных технологий обучения».</a:t>
            </a:r>
            <a:endParaRPr lang="ru-RU" sz="2000" i="1" dirty="0" smtClean="0">
              <a:solidFill>
                <a:srgbClr val="080808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ru-RU" sz="1800" dirty="0" smtClean="0">
                <a:solidFill>
                  <a:srgbClr val="080808"/>
                </a:solidFill>
              </a:rPr>
              <a:t> </a:t>
            </a:r>
            <a:r>
              <a:rPr lang="ru-RU" altLang="ko-KR" sz="1800" dirty="0" smtClean="0">
                <a:solidFill>
                  <a:srgbClr val="080808"/>
                </a:solidFill>
                <a:latin typeface="Verdana" pitchFamily="34" charset="0"/>
                <a:ea typeface="굴림" charset="-127"/>
              </a:rPr>
              <a:t>   </a:t>
            </a:r>
            <a:r>
              <a:rPr lang="ru-RU" altLang="ko-KR" b="1" i="1" u="sng" dirty="0" smtClean="0">
                <a:solidFill>
                  <a:srgbClr val="080808"/>
                </a:solidFill>
                <a:latin typeface="Arial" pitchFamily="34" charset="0"/>
                <a:ea typeface="굴림" charset="-127"/>
                <a:cs typeface="Arial" pitchFamily="34" charset="0"/>
              </a:rPr>
              <a:t>Цель:</a:t>
            </a:r>
            <a:r>
              <a:rPr lang="ru-RU" b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ru-RU" sz="2400" i="1" dirty="0" smtClean="0">
                <a:solidFill>
                  <a:srgbClr val="080808"/>
                </a:solidFill>
                <a:latin typeface="Arial" pitchFamily="34" charset="0"/>
                <a:ea typeface="Arial Unicode MS" pitchFamily="34" charset="-128"/>
                <a:cs typeface="Arial" pitchFamily="34" charset="0"/>
              </a:rPr>
              <a:t>Создание совокупных психолого-педагогических и методических условий для активизации творческого потенциала учащихся и повышения качества художественного образования.</a:t>
            </a:r>
            <a:endParaRPr lang="ru-RU" altLang="ko-KR" sz="2000" i="1" dirty="0" smtClean="0">
              <a:solidFill>
                <a:srgbClr val="080808"/>
              </a:solidFill>
              <a:latin typeface="Arial" pitchFamily="34" charset="0"/>
              <a:ea typeface="굴림" charset="-127"/>
              <a:cs typeface="Arial" pitchFamily="34" charset="0"/>
            </a:endParaRPr>
          </a:p>
          <a:p>
            <a:pPr>
              <a:buNone/>
            </a:pPr>
            <a:r>
              <a:rPr lang="ru-RU" altLang="ko-KR" sz="1200" b="1" i="1" dirty="0" smtClean="0">
                <a:solidFill>
                  <a:srgbClr val="080808"/>
                </a:solidFill>
                <a:latin typeface="Arial" pitchFamily="34" charset="0"/>
                <a:ea typeface="굴림" charset="-127"/>
                <a:cs typeface="Arial" pitchFamily="34" charset="0"/>
              </a:rPr>
              <a:t>    </a:t>
            </a:r>
            <a:endParaRPr lang="en-US" altLang="ko-KR" sz="1200" b="1" i="1" dirty="0">
              <a:solidFill>
                <a:srgbClr val="080808"/>
              </a:solidFill>
              <a:latin typeface="Arial" pitchFamily="34" charset="0"/>
              <a:ea typeface="굴림" charset="-127"/>
              <a:cs typeface="Arial" pitchFamily="34" charset="0"/>
            </a:endParaRPr>
          </a:p>
          <a:p>
            <a:pPr>
              <a:lnSpc>
                <a:spcPct val="80000"/>
              </a:lnSpc>
              <a:buNone/>
            </a:pPr>
            <a:endParaRPr lang="en-US" sz="1800" dirty="0">
              <a:solidFill>
                <a:srgbClr val="080808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75656" y="714356"/>
            <a:ext cx="759633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i="1" dirty="0" smtClean="0">
                <a:solidFill>
                  <a:schemeClr val="accent4">
                    <a:lumMod val="50000"/>
                  </a:schemeClr>
                </a:solidFill>
              </a:rPr>
              <a:t>Учитель - творец юных душ. Он, как скульптор над куском глины, призван неустанно и вдохновенно трудиться над каждым учеником, пока не явится миру Совершенство, Гармония и Красота.</a:t>
            </a:r>
          </a:p>
          <a:p>
            <a:pPr algn="l"/>
            <a:endParaRPr lang="ru-RU" sz="1100" b="1" i="1" u="sng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algn="l"/>
            <a:r>
              <a:rPr lang="ru-RU" sz="3200" b="1" i="1" u="sng" dirty="0" smtClean="0">
                <a:solidFill>
                  <a:schemeClr val="accent4">
                    <a:lumMod val="50000"/>
                  </a:schemeClr>
                </a:solidFill>
              </a:rPr>
              <a:t>Методическая </a:t>
            </a:r>
            <a:r>
              <a:rPr lang="ru-RU" sz="3200" b="1" i="1" u="sng" dirty="0" smtClean="0">
                <a:solidFill>
                  <a:schemeClr val="accent4">
                    <a:lumMod val="50000"/>
                  </a:schemeClr>
                </a:solidFill>
              </a:rPr>
              <a:t>тема:</a:t>
            </a:r>
            <a:endParaRPr lang="ru-RU" u="sng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1224136"/>
          </a:xfrm>
        </p:spPr>
        <p:txBody>
          <a:bodyPr/>
          <a:lstStyle/>
          <a:p>
            <a:pPr algn="ctr">
              <a:buNone/>
            </a:pPr>
            <a:r>
              <a:rPr lang="ru-RU" sz="2400" b="1" dirty="0" smtClean="0">
                <a:solidFill>
                  <a:srgbClr val="080808"/>
                </a:solidFill>
              </a:rPr>
              <a:t>Моя педагогическая модель активизации творческого потенциала обучающихся и повышения качества художественного  образования </a:t>
            </a:r>
            <a:endParaRPr lang="ru-RU" sz="2400" dirty="0">
              <a:solidFill>
                <a:srgbClr val="080808"/>
              </a:solidFill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3736908" y="1259268"/>
            <a:ext cx="1635985" cy="461665"/>
          </a:xfrm>
          <a:prstGeom prst="rect">
            <a:avLst/>
          </a:prstGeom>
          <a:noFill/>
          <a:ln w="9525">
            <a:solidFill>
              <a:schemeClr val="accent3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rgbClr val="080808"/>
                </a:solidFill>
              </a:rPr>
              <a:t>Цель</a:t>
            </a:r>
            <a:endParaRPr lang="ru-RU" dirty="0">
              <a:solidFill>
                <a:srgbClr val="080808"/>
              </a:solidFill>
            </a:endParaRPr>
          </a:p>
        </p:txBody>
      </p:sp>
      <p:sp>
        <p:nvSpPr>
          <p:cNvPr id="6" name="TextBox 9"/>
          <p:cNvSpPr txBox="1">
            <a:spLocks noChangeArrowheads="1"/>
          </p:cNvSpPr>
          <p:nvPr/>
        </p:nvSpPr>
        <p:spPr bwMode="auto">
          <a:xfrm>
            <a:off x="3736908" y="1999050"/>
            <a:ext cx="1778244" cy="461665"/>
          </a:xfrm>
          <a:prstGeom prst="rect">
            <a:avLst/>
          </a:prstGeom>
          <a:noFill/>
          <a:ln w="9525">
            <a:solidFill>
              <a:schemeClr val="accent3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rgbClr val="080808"/>
                </a:solidFill>
              </a:rPr>
              <a:t>Задачи</a:t>
            </a:r>
            <a:endParaRPr lang="ru-RU" dirty="0">
              <a:solidFill>
                <a:srgbClr val="080808"/>
              </a:solidFill>
            </a:endParaRPr>
          </a:p>
        </p:txBody>
      </p:sp>
      <p:sp>
        <p:nvSpPr>
          <p:cNvPr id="7" name="TextBox 10"/>
          <p:cNvSpPr txBox="1">
            <a:spLocks noChangeArrowheads="1"/>
          </p:cNvSpPr>
          <p:nvPr/>
        </p:nvSpPr>
        <p:spPr bwMode="auto">
          <a:xfrm>
            <a:off x="2456573" y="2604327"/>
            <a:ext cx="4694563" cy="461665"/>
          </a:xfrm>
          <a:prstGeom prst="rect">
            <a:avLst/>
          </a:prstGeom>
          <a:noFill/>
          <a:ln w="9525">
            <a:solidFill>
              <a:schemeClr val="accent3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rgbClr val="080808"/>
                </a:solidFill>
              </a:rPr>
              <a:t>Доминирующие принципы</a:t>
            </a:r>
            <a:endParaRPr lang="ru-RU" dirty="0">
              <a:solidFill>
                <a:srgbClr val="080808"/>
              </a:solidFill>
            </a:endParaRPr>
          </a:p>
        </p:txBody>
      </p:sp>
      <p:sp>
        <p:nvSpPr>
          <p:cNvPr id="8" name="TextBox 11"/>
          <p:cNvSpPr txBox="1">
            <a:spLocks noChangeArrowheads="1"/>
          </p:cNvSpPr>
          <p:nvPr/>
        </p:nvSpPr>
        <p:spPr bwMode="auto">
          <a:xfrm>
            <a:off x="1475656" y="3344109"/>
            <a:ext cx="7382594" cy="461665"/>
          </a:xfrm>
          <a:prstGeom prst="rect">
            <a:avLst/>
          </a:prstGeom>
          <a:noFill/>
          <a:ln w="9525">
            <a:solidFill>
              <a:schemeClr val="accent3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80808"/>
                </a:solidFill>
              </a:rPr>
              <a:t>Этапы активизации творческого потенциала</a:t>
            </a:r>
            <a:endParaRPr lang="ru-RU" dirty="0">
              <a:solidFill>
                <a:srgbClr val="080808"/>
              </a:solidFill>
            </a:endParaRPr>
          </a:p>
        </p:txBody>
      </p:sp>
      <p:sp>
        <p:nvSpPr>
          <p:cNvPr id="9" name="TextBox 12"/>
          <p:cNvSpPr txBox="1">
            <a:spLocks noChangeArrowheads="1"/>
          </p:cNvSpPr>
          <p:nvPr/>
        </p:nvSpPr>
        <p:spPr bwMode="auto">
          <a:xfrm>
            <a:off x="3594649" y="4083892"/>
            <a:ext cx="2205023" cy="461665"/>
          </a:xfrm>
          <a:prstGeom prst="rect">
            <a:avLst/>
          </a:prstGeom>
          <a:noFill/>
          <a:ln w="9525">
            <a:solidFill>
              <a:schemeClr val="accent3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dirty="0">
                <a:solidFill>
                  <a:srgbClr val="080808"/>
                </a:solidFill>
              </a:rPr>
              <a:t>Содержание</a:t>
            </a:r>
            <a:endParaRPr lang="ru-RU" dirty="0">
              <a:solidFill>
                <a:srgbClr val="080808"/>
              </a:solidFill>
            </a:endParaRPr>
          </a:p>
        </p:txBody>
      </p:sp>
      <p:sp>
        <p:nvSpPr>
          <p:cNvPr id="10" name="TextBox 13"/>
          <p:cNvSpPr txBox="1">
            <a:spLocks noChangeArrowheads="1"/>
          </p:cNvSpPr>
          <p:nvPr/>
        </p:nvSpPr>
        <p:spPr bwMode="auto">
          <a:xfrm>
            <a:off x="3879168" y="4890928"/>
            <a:ext cx="1707114" cy="461665"/>
          </a:xfrm>
          <a:prstGeom prst="rect">
            <a:avLst/>
          </a:prstGeom>
          <a:noFill/>
          <a:ln w="9525">
            <a:solidFill>
              <a:schemeClr val="accent3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dirty="0">
                <a:solidFill>
                  <a:srgbClr val="080808"/>
                </a:solidFill>
              </a:rPr>
              <a:t>Условия</a:t>
            </a:r>
            <a:endParaRPr lang="ru-RU" dirty="0">
              <a:solidFill>
                <a:srgbClr val="080808"/>
              </a:solidFill>
            </a:endParaRPr>
          </a:p>
        </p:txBody>
      </p:sp>
      <p:sp>
        <p:nvSpPr>
          <p:cNvPr id="11" name="TextBox 14"/>
          <p:cNvSpPr txBox="1">
            <a:spLocks noChangeArrowheads="1"/>
          </p:cNvSpPr>
          <p:nvPr/>
        </p:nvSpPr>
        <p:spPr bwMode="auto">
          <a:xfrm>
            <a:off x="1603016" y="5630710"/>
            <a:ext cx="6615067" cy="830997"/>
          </a:xfrm>
          <a:prstGeom prst="rect">
            <a:avLst/>
          </a:prstGeom>
          <a:noFill/>
          <a:ln w="9525">
            <a:solidFill>
              <a:schemeClr val="accent3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rgbClr val="080808"/>
                </a:solidFill>
              </a:rPr>
              <a:t>Результат </a:t>
            </a:r>
            <a:r>
              <a:rPr lang="ru-RU" b="1" dirty="0">
                <a:solidFill>
                  <a:srgbClr val="080808"/>
                </a:solidFill>
                <a:latin typeface="a_AlbionicExp" pitchFamily="34" charset="-52"/>
              </a:rPr>
              <a:t>– </a:t>
            </a:r>
            <a:r>
              <a:rPr lang="ru-RU" b="1" dirty="0">
                <a:solidFill>
                  <a:srgbClr val="080808"/>
                </a:solidFill>
              </a:rPr>
              <a:t>Активизация творческого потенциала учащихся</a:t>
            </a:r>
            <a:endParaRPr lang="ru-RU" dirty="0">
              <a:solidFill>
                <a:srgbClr val="080808"/>
              </a:solidFill>
            </a:endParaRPr>
          </a:p>
        </p:txBody>
      </p:sp>
      <p:sp>
        <p:nvSpPr>
          <p:cNvPr id="12" name="Стрелка вниз 11"/>
          <p:cNvSpPr/>
          <p:nvPr/>
        </p:nvSpPr>
        <p:spPr>
          <a:xfrm>
            <a:off x="4519336" y="1662786"/>
            <a:ext cx="213389" cy="336264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080808"/>
              </a:solidFill>
            </a:endParaRPr>
          </a:p>
        </p:txBody>
      </p:sp>
      <p:sp>
        <p:nvSpPr>
          <p:cNvPr id="13" name="Стрелка вниз 12"/>
          <p:cNvSpPr/>
          <p:nvPr/>
        </p:nvSpPr>
        <p:spPr>
          <a:xfrm>
            <a:off x="4519336" y="2402568"/>
            <a:ext cx="213389" cy="336265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080808"/>
              </a:solidFill>
            </a:endParaRPr>
          </a:p>
        </p:txBody>
      </p:sp>
      <p:sp>
        <p:nvSpPr>
          <p:cNvPr id="14" name="Стрелка вниз 13"/>
          <p:cNvSpPr/>
          <p:nvPr/>
        </p:nvSpPr>
        <p:spPr>
          <a:xfrm>
            <a:off x="4519336" y="3007845"/>
            <a:ext cx="213389" cy="336264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080808"/>
              </a:solidFill>
            </a:endParaRPr>
          </a:p>
        </p:txBody>
      </p:sp>
      <p:sp>
        <p:nvSpPr>
          <p:cNvPr id="15" name="Стрелка вниз 14"/>
          <p:cNvSpPr/>
          <p:nvPr/>
        </p:nvSpPr>
        <p:spPr>
          <a:xfrm>
            <a:off x="4519336" y="3747627"/>
            <a:ext cx="213389" cy="336265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080808"/>
              </a:solidFill>
            </a:endParaRPr>
          </a:p>
        </p:txBody>
      </p:sp>
      <p:sp>
        <p:nvSpPr>
          <p:cNvPr id="16" name="Стрелка вниз 15"/>
          <p:cNvSpPr/>
          <p:nvPr/>
        </p:nvSpPr>
        <p:spPr>
          <a:xfrm>
            <a:off x="4500562" y="4554662"/>
            <a:ext cx="213389" cy="336265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080808"/>
              </a:solidFill>
            </a:endParaRPr>
          </a:p>
        </p:txBody>
      </p:sp>
      <p:sp>
        <p:nvSpPr>
          <p:cNvPr id="17" name="Стрелка вниз 16"/>
          <p:cNvSpPr/>
          <p:nvPr/>
        </p:nvSpPr>
        <p:spPr>
          <a:xfrm>
            <a:off x="4519336" y="5294445"/>
            <a:ext cx="213389" cy="336264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080808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51520" y="1124744"/>
            <a:ext cx="984885" cy="5447528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txBody>
          <a:bodyPr vert="vert270">
            <a:spAutoFit/>
          </a:bodyPr>
          <a:lstStyle/>
          <a:p>
            <a:pPr>
              <a:defRPr/>
            </a:pPr>
            <a:r>
              <a:rPr lang="ru-RU" sz="2600" b="1" dirty="0">
                <a:solidFill>
                  <a:srgbClr val="080808"/>
                </a:solidFill>
              </a:rPr>
              <a:t>Урочная и внеурочная деятельность  </a:t>
            </a:r>
          </a:p>
        </p:txBody>
      </p:sp>
      <p:cxnSp>
        <p:nvCxnSpPr>
          <p:cNvPr id="19" name="Прямая со стрелкой 18"/>
          <p:cNvCxnSpPr/>
          <p:nvPr/>
        </p:nvCxnSpPr>
        <p:spPr>
          <a:xfrm flipH="1">
            <a:off x="1331640" y="1412776"/>
            <a:ext cx="2557158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>
            <a:endCxn id="6" idx="1"/>
          </p:cNvCxnSpPr>
          <p:nvPr/>
        </p:nvCxnSpPr>
        <p:spPr>
          <a:xfrm>
            <a:off x="1285852" y="2214554"/>
            <a:ext cx="2451056" cy="15329"/>
          </a:xfrm>
          <a:prstGeom prst="straightConnector1">
            <a:avLst/>
          </a:prstGeom>
          <a:ln>
            <a:headEnd type="none" w="med" len="med"/>
            <a:tailEnd type="triangl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flipV="1">
            <a:off x="1285852" y="2911158"/>
            <a:ext cx="1170721" cy="1777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1259632" y="3573016"/>
            <a:ext cx="223019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>
            <a:off x="1285852" y="4357694"/>
            <a:ext cx="2286016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>
            <a:endCxn id="10" idx="1"/>
          </p:cNvCxnSpPr>
          <p:nvPr/>
        </p:nvCxnSpPr>
        <p:spPr>
          <a:xfrm flipV="1">
            <a:off x="1285852" y="5121761"/>
            <a:ext cx="2593316" cy="2175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>
            <a:endCxn id="11" idx="1"/>
          </p:cNvCxnSpPr>
          <p:nvPr/>
        </p:nvCxnSpPr>
        <p:spPr>
          <a:xfrm>
            <a:off x="1259632" y="6021288"/>
            <a:ext cx="343384" cy="2492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>
            <a:lum/>
          </a:blip>
          <a:srcRect/>
          <a:stretch>
            <a:fillRect r="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75656" y="1988840"/>
            <a:ext cx="7668344" cy="4183360"/>
          </a:xfrm>
        </p:spPr>
        <p:txBody>
          <a:bodyPr/>
          <a:lstStyle/>
          <a:p>
            <a:pPr>
              <a:lnSpc>
                <a:spcPct val="80000"/>
              </a:lnSpc>
              <a:buNone/>
            </a:pPr>
            <a:endParaRPr lang="en-US" altLang="ko-KR" sz="1800" dirty="0">
              <a:solidFill>
                <a:schemeClr val="accent4">
                  <a:lumMod val="50000"/>
                </a:schemeClr>
              </a:solidFill>
              <a:latin typeface="Verdana" pitchFamily="34" charset="0"/>
              <a:ea typeface="굴림" charset="-127"/>
            </a:endParaRPr>
          </a:p>
          <a:p>
            <a:pPr>
              <a:lnSpc>
                <a:spcPct val="80000"/>
              </a:lnSpc>
            </a:pPr>
            <a:endParaRPr lang="en-US" altLang="ko-KR" sz="1800" dirty="0">
              <a:solidFill>
                <a:schemeClr val="accent4">
                  <a:lumMod val="50000"/>
                </a:schemeClr>
              </a:solidFill>
              <a:latin typeface="Verdana" pitchFamily="34" charset="0"/>
              <a:ea typeface="굴림" charset="-127"/>
            </a:endParaRPr>
          </a:p>
          <a:p>
            <a:pPr>
              <a:lnSpc>
                <a:spcPct val="80000"/>
              </a:lnSpc>
              <a:buNone/>
            </a:pP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75656" y="-27384"/>
            <a:ext cx="766834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00" b="1" i="1" u="sng" dirty="0" smtClean="0">
                <a:solidFill>
                  <a:srgbClr val="080808"/>
                </a:solidFill>
              </a:rPr>
              <a:t>Инновационная деятельность:</a:t>
            </a:r>
            <a:endParaRPr lang="ru-RU" sz="2600" b="1" i="1" u="sng" dirty="0">
              <a:solidFill>
                <a:srgbClr val="080808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547664" y="404664"/>
            <a:ext cx="7596336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buFont typeface="Arial" pitchFamily="34" charset="0"/>
              <a:buChar char="•"/>
            </a:pPr>
            <a:r>
              <a:rPr lang="ru-RU" sz="2000" i="1" dirty="0" smtClean="0">
                <a:solidFill>
                  <a:srgbClr val="080808"/>
                </a:solidFill>
              </a:rPr>
              <a:t>Проектная методика обучения и воспитания;</a:t>
            </a:r>
          </a:p>
          <a:p>
            <a:pPr algn="l">
              <a:buFont typeface="Arial" pitchFamily="34" charset="0"/>
              <a:buChar char="•"/>
            </a:pPr>
            <a:r>
              <a:rPr lang="ru-RU" sz="2000" i="1" dirty="0" smtClean="0">
                <a:solidFill>
                  <a:srgbClr val="080808"/>
                </a:solidFill>
              </a:rPr>
              <a:t>Интегрированное обучение;</a:t>
            </a:r>
          </a:p>
          <a:p>
            <a:pPr algn="l">
              <a:buFont typeface="Arial" pitchFamily="34" charset="0"/>
              <a:buChar char="•"/>
            </a:pPr>
            <a:r>
              <a:rPr lang="ru-RU" sz="2000" i="1" dirty="0" smtClean="0">
                <a:solidFill>
                  <a:srgbClr val="080808"/>
                </a:solidFill>
              </a:rPr>
              <a:t>Модульное обучение;</a:t>
            </a:r>
          </a:p>
          <a:p>
            <a:pPr algn="l">
              <a:buFont typeface="Arial" pitchFamily="34" charset="0"/>
              <a:buChar char="•"/>
            </a:pPr>
            <a:r>
              <a:rPr lang="ru-RU" sz="2000" i="1" dirty="0" smtClean="0">
                <a:solidFill>
                  <a:srgbClr val="080808"/>
                </a:solidFill>
              </a:rPr>
              <a:t>Проблемное обучение;</a:t>
            </a:r>
          </a:p>
          <a:p>
            <a:pPr algn="l">
              <a:buFont typeface="Arial" pitchFamily="34" charset="0"/>
              <a:buChar char="•"/>
            </a:pPr>
            <a:r>
              <a:rPr lang="ru-RU" sz="2000" i="1" dirty="0" smtClean="0">
                <a:solidFill>
                  <a:srgbClr val="080808"/>
                </a:solidFill>
              </a:rPr>
              <a:t>Дифференцированное обучение;</a:t>
            </a:r>
          </a:p>
          <a:p>
            <a:pPr algn="l">
              <a:buFont typeface="Arial" pitchFamily="34" charset="0"/>
              <a:buChar char="•"/>
            </a:pPr>
            <a:r>
              <a:rPr lang="ru-RU" sz="2000" i="1" dirty="0" smtClean="0">
                <a:solidFill>
                  <a:srgbClr val="080808"/>
                </a:solidFill>
              </a:rPr>
              <a:t>Исследовательская работа;</a:t>
            </a:r>
          </a:p>
          <a:p>
            <a:pPr algn="l">
              <a:buFont typeface="Arial" pitchFamily="34" charset="0"/>
              <a:buChar char="•"/>
            </a:pPr>
            <a:r>
              <a:rPr lang="ru-RU" sz="2000" i="1" dirty="0" smtClean="0">
                <a:solidFill>
                  <a:srgbClr val="080808"/>
                </a:solidFill>
              </a:rPr>
              <a:t>Деятельность на  основе групповой технологии;</a:t>
            </a:r>
          </a:p>
          <a:p>
            <a:pPr algn="l">
              <a:buFont typeface="Arial" pitchFamily="34" charset="0"/>
              <a:buChar char="•"/>
            </a:pPr>
            <a:r>
              <a:rPr lang="ru-RU" sz="2000" i="1" dirty="0" smtClean="0">
                <a:solidFill>
                  <a:srgbClr val="0808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Arial Unicode MS" pitchFamily="34" charset="-128"/>
                <a:cs typeface="Arial" pitchFamily="34" charset="0"/>
              </a:rPr>
              <a:t> И</a:t>
            </a:r>
            <a:r>
              <a:rPr lang="ru-RU" sz="2000" i="1" dirty="0" smtClean="0">
                <a:solidFill>
                  <a:srgbClr val="080808"/>
                </a:solidFill>
                <a:latin typeface="Arial" pitchFamily="34" charset="0"/>
                <a:cs typeface="Arial" pitchFamily="34" charset="0"/>
              </a:rPr>
              <a:t>гровые технологии.</a:t>
            </a:r>
          </a:p>
          <a:p>
            <a:pPr algn="l">
              <a:buFont typeface="Arial" pitchFamily="34" charset="0"/>
              <a:buChar char="•"/>
            </a:pPr>
            <a:endParaRPr lang="ru-RU" dirty="0">
              <a:solidFill>
                <a:srgbClr val="080808"/>
              </a:solidFill>
            </a:endParaRPr>
          </a:p>
        </p:txBody>
      </p:sp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1547664" y="2928934"/>
            <a:ext cx="759633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sng" strike="noStrike" cap="none" normalizeH="0" baseline="0" dirty="0" smtClean="0">
                <a:ln>
                  <a:noFill/>
                </a:ln>
                <a:solidFill>
                  <a:srgbClr val="080808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Работа по обобщению и распространению собственного педагогического опыта</a:t>
            </a:r>
            <a:endParaRPr kumimoji="0" lang="ru-RU" sz="3200" b="0" i="1" u="sng" strike="noStrike" cap="none" normalizeH="0" baseline="0" dirty="0" smtClean="0">
              <a:ln>
                <a:noFill/>
              </a:ln>
              <a:solidFill>
                <a:srgbClr val="080808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403648" y="3643314"/>
            <a:ext cx="774035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buFont typeface="Arial" pitchFamily="34" charset="0"/>
              <a:buChar char="•"/>
            </a:pPr>
            <a:r>
              <a:rPr lang="ru-RU" sz="2200" i="1" dirty="0" smtClean="0">
                <a:solidFill>
                  <a:srgbClr val="080808"/>
                </a:solidFill>
              </a:rPr>
              <a:t>Создание и использование компьютерных тестирующих, диагностирующих методик контроля и оценки уровня знаний обучаемых. </a:t>
            </a:r>
          </a:p>
          <a:p>
            <a:pPr algn="l">
              <a:buFont typeface="Arial" pitchFamily="34" charset="0"/>
              <a:buChar char="•"/>
            </a:pPr>
            <a:r>
              <a:rPr lang="ru-RU" sz="2200" i="1" dirty="0" smtClean="0">
                <a:solidFill>
                  <a:srgbClr val="080808"/>
                </a:solidFill>
              </a:rPr>
              <a:t>Создание цифровых образовательных ресурсов: «Школьникам о мире живописи», </a:t>
            </a:r>
            <a:r>
              <a:rPr lang="ru-RU" sz="2200" i="1" dirty="0" smtClean="0">
                <a:solidFill>
                  <a:srgbClr val="080808"/>
                </a:solidFill>
              </a:rPr>
              <a:t>серия электронных работ «В </a:t>
            </a:r>
            <a:r>
              <a:rPr lang="ru-RU" sz="2200" i="1" dirty="0" smtClean="0">
                <a:solidFill>
                  <a:srgbClr val="080808"/>
                </a:solidFill>
              </a:rPr>
              <a:t>помощь учителю ИЗО и черчения</a:t>
            </a:r>
            <a:r>
              <a:rPr lang="ru-RU" sz="2200" i="1" dirty="0" smtClean="0">
                <a:solidFill>
                  <a:srgbClr val="080808"/>
                </a:solidFill>
              </a:rPr>
              <a:t>»;</a:t>
            </a:r>
            <a:endParaRPr lang="ru-RU" sz="2200" b="1" i="1" dirty="0" smtClean="0"/>
          </a:p>
          <a:p>
            <a:pPr algn="l">
              <a:buFont typeface="Arial" pitchFamily="34" charset="0"/>
              <a:buChar char="•"/>
            </a:pPr>
            <a:r>
              <a:rPr lang="ru-RU" sz="2200" i="1" dirty="0" smtClean="0">
                <a:solidFill>
                  <a:srgbClr val="080808"/>
                </a:solidFill>
              </a:rPr>
              <a:t>Разработка и реализация авторских </a:t>
            </a:r>
            <a:r>
              <a:rPr lang="ru-RU" sz="2200" i="1" dirty="0" smtClean="0">
                <a:solidFill>
                  <a:srgbClr val="080808"/>
                </a:solidFill>
              </a:rPr>
              <a:t>концепций</a:t>
            </a:r>
            <a:r>
              <a:rPr lang="ru-RU" sz="2200" i="1" dirty="0" smtClean="0">
                <a:solidFill>
                  <a:srgbClr val="080808"/>
                </a:solidFill>
              </a:rPr>
              <a:t>, программ, проектов.</a:t>
            </a:r>
            <a:endParaRPr lang="ru-RU" sz="2200" i="1" dirty="0">
              <a:solidFill>
                <a:srgbClr val="080808"/>
              </a:solidFill>
            </a:endParaRPr>
          </a:p>
        </p:txBody>
      </p:sp>
      <p:pic>
        <p:nvPicPr>
          <p:cNvPr id="7" name="Picture 12" descr="C:\Users\Наталья\Pictures\4440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7884" y="785794"/>
            <a:ext cx="1516059" cy="1129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DSC0865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00958" y="785794"/>
            <a:ext cx="1521352" cy="1143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23528" y="0"/>
            <a:ext cx="83529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u="sng" dirty="0" smtClean="0">
                <a:solidFill>
                  <a:srgbClr val="080808"/>
                </a:solidFill>
              </a:rPr>
              <a:t>Качественный показатель обучения </a:t>
            </a:r>
            <a:r>
              <a:rPr lang="ru-RU" b="1" u="sng" dirty="0" smtClean="0">
                <a:solidFill>
                  <a:srgbClr val="080808"/>
                </a:solidFill>
              </a:rPr>
              <a:t>по предмету </a:t>
            </a:r>
            <a:r>
              <a:rPr lang="ru-RU" b="1" u="sng" dirty="0" smtClean="0">
                <a:solidFill>
                  <a:schemeClr val="bg1"/>
                </a:solidFill>
              </a:rPr>
              <a:t>изобразительному искусству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0" y="3041084"/>
            <a:ext cx="91440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2200" b="1" dirty="0" smtClean="0">
                <a:solidFill>
                  <a:srgbClr val="080808"/>
                </a:solidFill>
              </a:rPr>
              <a:t>Одним из направлений исследовательской деятельности обучающихся является изучение </a:t>
            </a:r>
            <a:r>
              <a:rPr lang="ru-RU" sz="2200" b="1" dirty="0" smtClean="0">
                <a:solidFill>
                  <a:srgbClr val="080808"/>
                </a:solidFill>
              </a:rPr>
              <a:t>народного искусства родного края,  </a:t>
            </a:r>
            <a:r>
              <a:rPr lang="ru-RU" sz="2200" b="1" dirty="0" smtClean="0">
                <a:solidFill>
                  <a:srgbClr val="080808"/>
                </a:solidFill>
              </a:rPr>
              <a:t>создание </a:t>
            </a:r>
            <a:r>
              <a:rPr lang="ru-RU" sz="2200" b="1" dirty="0" smtClean="0">
                <a:solidFill>
                  <a:srgbClr val="080808"/>
                </a:solidFill>
              </a:rPr>
              <a:t>исследовательских работ и творческих проектов по краеведению</a:t>
            </a:r>
            <a:endParaRPr lang="ru-RU" sz="2200" b="1" dirty="0">
              <a:solidFill>
                <a:srgbClr val="080808"/>
              </a:solidFill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107504" y="4149080"/>
            <a:ext cx="9036496" cy="2736304"/>
            <a:chOff x="251520" y="1124744"/>
            <a:chExt cx="8892480" cy="2736304"/>
          </a:xfrm>
        </p:grpSpPr>
        <p:pic>
          <p:nvPicPr>
            <p:cNvPr id="6" name="Picture 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219046" y="1124744"/>
              <a:ext cx="1924954" cy="27292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6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660232" y="1152128"/>
              <a:ext cx="1909923" cy="27089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Picture 5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220072" y="1152128"/>
              <a:ext cx="1911632" cy="27089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" name="Picture 4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995936" y="1196752"/>
              <a:ext cx="1873251" cy="26642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" name="Picture 3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699792" y="1196752"/>
              <a:ext cx="1880842" cy="26642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" name="Picture 2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547664" y="1196752"/>
              <a:ext cx="1857030" cy="26642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" name="Picture 1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251520" y="1196752"/>
              <a:ext cx="1880843" cy="26642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aphicFrame>
        <p:nvGraphicFramePr>
          <p:cNvPr id="15" name="Диаграмма 14"/>
          <p:cNvGraphicFramePr/>
          <p:nvPr/>
        </p:nvGraphicFramePr>
        <p:xfrm>
          <a:off x="285721" y="508000"/>
          <a:ext cx="8524450" cy="25609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92696"/>
          </a:xfrm>
        </p:spPr>
        <p:txBody>
          <a:bodyPr/>
          <a:lstStyle/>
          <a:p>
            <a:pPr algn="ctr">
              <a:buNone/>
            </a:pPr>
            <a:r>
              <a:rPr lang="ru-RU" b="1" dirty="0" smtClean="0"/>
              <a:t>Достижения моих учащихся</a:t>
            </a:r>
          </a:p>
          <a:p>
            <a:pPr algn="ctr">
              <a:buNone/>
            </a:pPr>
            <a:r>
              <a:rPr lang="ru-RU" b="1" dirty="0" smtClean="0"/>
              <a:t>   </a:t>
            </a:r>
            <a:endParaRPr lang="ru-RU" dirty="0"/>
          </a:p>
        </p:txBody>
      </p:sp>
      <p:pic>
        <p:nvPicPr>
          <p:cNvPr id="44045" name="Picture 13" descr="D:\Грамоты моих учащихся\Чупрынина 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420888"/>
            <a:ext cx="1296144" cy="1773308"/>
          </a:xfrm>
          <a:prstGeom prst="rect">
            <a:avLst/>
          </a:prstGeom>
          <a:noFill/>
        </p:spPr>
      </p:pic>
      <p:pic>
        <p:nvPicPr>
          <p:cNvPr id="44046" name="Picture 14" descr="D:\Грамоты моих учащихся\Чупрынин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420888"/>
            <a:ext cx="1296144" cy="1773308"/>
          </a:xfrm>
          <a:prstGeom prst="rect">
            <a:avLst/>
          </a:prstGeom>
          <a:noFill/>
        </p:spPr>
      </p:pic>
      <p:pic>
        <p:nvPicPr>
          <p:cNvPr id="44048" name="Picture 16" descr="D:\Грамоты моих учащихся\1 - 00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6256" y="4149080"/>
            <a:ext cx="1462714" cy="2016224"/>
          </a:xfrm>
          <a:prstGeom prst="rect">
            <a:avLst/>
          </a:prstGeom>
          <a:noFill/>
        </p:spPr>
      </p:pic>
      <p:pic>
        <p:nvPicPr>
          <p:cNvPr id="44057" name="Picture 25" descr="D:\Грамоты моих учащихся\1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221087"/>
            <a:ext cx="1331640" cy="1977963"/>
          </a:xfrm>
          <a:prstGeom prst="rect">
            <a:avLst/>
          </a:prstGeom>
          <a:noFill/>
        </p:spPr>
      </p:pic>
      <p:pic>
        <p:nvPicPr>
          <p:cNvPr id="44060" name="Picture 28" descr="D:\Грамоты моих учащихся\грамота Кати золотаревой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9872" y="548680"/>
            <a:ext cx="1323947" cy="1872208"/>
          </a:xfrm>
          <a:prstGeom prst="rect">
            <a:avLst/>
          </a:prstGeom>
          <a:noFill/>
        </p:spPr>
      </p:pic>
      <p:pic>
        <p:nvPicPr>
          <p:cNvPr id="44042" name="Picture 10" descr="D:\Грамоты моих учащихся\Копия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67744" y="548680"/>
            <a:ext cx="1361890" cy="1872208"/>
          </a:xfrm>
          <a:prstGeom prst="rect">
            <a:avLst/>
          </a:prstGeom>
          <a:noFill/>
        </p:spPr>
      </p:pic>
      <p:pic>
        <p:nvPicPr>
          <p:cNvPr id="44047" name="Picture 15" descr="D:\Грамоты моих учащихся\1 - 000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548680"/>
            <a:ext cx="1331640" cy="1842260"/>
          </a:xfrm>
          <a:prstGeom prst="rect">
            <a:avLst/>
          </a:prstGeom>
          <a:noFill/>
        </p:spPr>
      </p:pic>
      <p:pic>
        <p:nvPicPr>
          <p:cNvPr id="44038" name="Picture 6" descr="D:\Грамоты моих учащихся\Золотарева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76256" y="2420888"/>
            <a:ext cx="1281916" cy="1800200"/>
          </a:xfrm>
          <a:prstGeom prst="rect">
            <a:avLst/>
          </a:prstGeom>
          <a:noFill/>
        </p:spPr>
      </p:pic>
      <p:pic>
        <p:nvPicPr>
          <p:cNvPr id="44044" name="Picture 12" descr="D:\Грамоты моих учащихся\Чупрынина 2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508103" y="4149080"/>
            <a:ext cx="1440161" cy="2013218"/>
          </a:xfrm>
          <a:prstGeom prst="rect">
            <a:avLst/>
          </a:prstGeom>
          <a:noFill/>
        </p:spPr>
      </p:pic>
      <p:pic>
        <p:nvPicPr>
          <p:cNvPr id="44040" name="Picture 8" descr="D:\Грамоты моих учащихся\Катюха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676925" y="4077072"/>
            <a:ext cx="1467075" cy="2016224"/>
          </a:xfrm>
          <a:prstGeom prst="rect">
            <a:avLst/>
          </a:prstGeom>
          <a:noFill/>
        </p:spPr>
      </p:pic>
      <p:pic>
        <p:nvPicPr>
          <p:cNvPr id="44051" name="Picture 19" descr="D:\Грамоты моих учащихся\1 - 0005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419872" y="2420888"/>
            <a:ext cx="1299068" cy="1800200"/>
          </a:xfrm>
          <a:prstGeom prst="rect">
            <a:avLst/>
          </a:prstGeom>
          <a:noFill/>
        </p:spPr>
      </p:pic>
      <p:pic>
        <p:nvPicPr>
          <p:cNvPr id="44053" name="Picture 21" descr="D:\Грамоты моих учащихся\1 - 0007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115616" y="548680"/>
            <a:ext cx="1398390" cy="1872208"/>
          </a:xfrm>
          <a:prstGeom prst="rect">
            <a:avLst/>
          </a:prstGeom>
          <a:noFill/>
        </p:spPr>
      </p:pic>
      <p:pic>
        <p:nvPicPr>
          <p:cNvPr id="44036" name="Picture 4" descr="D:\Грамоты моих учащихся\грудинина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918516" y="2420888"/>
            <a:ext cx="1225484" cy="1728192"/>
          </a:xfrm>
          <a:prstGeom prst="rect">
            <a:avLst/>
          </a:prstGeom>
          <a:noFill/>
        </p:spPr>
      </p:pic>
      <p:pic>
        <p:nvPicPr>
          <p:cNvPr id="44039" name="Picture 7" descr="D:\Грамоты моих учащихся\Золотарева3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5130048"/>
            <a:ext cx="1262907" cy="1727952"/>
          </a:xfrm>
          <a:prstGeom prst="rect">
            <a:avLst/>
          </a:prstGeom>
          <a:noFill/>
        </p:spPr>
      </p:pic>
      <p:pic>
        <p:nvPicPr>
          <p:cNvPr id="44050" name="Picture 18" descr="D:\Грамоты моих учащихся\1 - 0004.jp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4067944" y="4149080"/>
            <a:ext cx="1512167" cy="2054915"/>
          </a:xfrm>
          <a:prstGeom prst="rect">
            <a:avLst/>
          </a:prstGeom>
          <a:noFill/>
        </p:spPr>
      </p:pic>
      <p:pic>
        <p:nvPicPr>
          <p:cNvPr id="44058" name="Picture 26" descr="D:\Грамоты моих учащихся\454.jp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2771800" y="4221088"/>
            <a:ext cx="1375071" cy="1944216"/>
          </a:xfrm>
          <a:prstGeom prst="rect">
            <a:avLst/>
          </a:prstGeom>
          <a:noFill/>
        </p:spPr>
      </p:pic>
      <p:pic>
        <p:nvPicPr>
          <p:cNvPr id="44054" name="Picture 22" descr="D:\Грамоты моих учащихся\1 - 0008.jpg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1331641" y="4149080"/>
            <a:ext cx="1440160" cy="2006811"/>
          </a:xfrm>
          <a:prstGeom prst="rect">
            <a:avLst/>
          </a:prstGeom>
          <a:noFill/>
        </p:spPr>
      </p:pic>
      <p:pic>
        <p:nvPicPr>
          <p:cNvPr id="44062" name="Picture 30" descr="D:\Грамоты моих учащихся\Грамоты - 0002.jpg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2267744" y="2420888"/>
            <a:ext cx="1315699" cy="1800200"/>
          </a:xfrm>
          <a:prstGeom prst="rect">
            <a:avLst/>
          </a:prstGeom>
          <a:noFill/>
        </p:spPr>
      </p:pic>
      <p:pic>
        <p:nvPicPr>
          <p:cNvPr id="44061" name="Picture 29" descr="D:\Грамоты моих учащихся\Грамоты - 0001.jpg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1115616" y="2420888"/>
            <a:ext cx="1296144" cy="1832621"/>
          </a:xfrm>
          <a:prstGeom prst="rect">
            <a:avLst/>
          </a:prstGeom>
          <a:noFill/>
        </p:spPr>
      </p:pic>
      <p:pic>
        <p:nvPicPr>
          <p:cNvPr id="44041" name="Picture 9" descr="D:\Грамоты моих учащихся\Катя2.jpg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0" y="2420889"/>
            <a:ext cx="1342747" cy="1872207"/>
          </a:xfrm>
          <a:prstGeom prst="rect">
            <a:avLst/>
          </a:prstGeom>
          <a:noFill/>
        </p:spPr>
      </p:pic>
      <p:pic>
        <p:nvPicPr>
          <p:cNvPr id="44063" name="Picture 31" descr="D:\Грамоты моих учащихся\грамоты - 0003.jpg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1259632" y="5661248"/>
            <a:ext cx="1734731" cy="1196752"/>
          </a:xfrm>
          <a:prstGeom prst="rect">
            <a:avLst/>
          </a:prstGeom>
          <a:noFill/>
        </p:spPr>
      </p:pic>
      <p:pic>
        <p:nvPicPr>
          <p:cNvPr id="1026" name="Picture 2" descr="C:\Users\Наталья\Pictures\укк - 0002.jpg"/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2843808" y="5111700"/>
            <a:ext cx="1205678" cy="1746300"/>
          </a:xfrm>
          <a:prstGeom prst="rect">
            <a:avLst/>
          </a:prstGeom>
          <a:noFill/>
        </p:spPr>
      </p:pic>
      <p:pic>
        <p:nvPicPr>
          <p:cNvPr id="1027" name="Picture 3" descr="C:\Users\Наталья\Pictures\укк - 0001.jpg"/>
          <p:cNvPicPr>
            <a:picLocks noChangeAspect="1" noChangeArrowheads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4067944" y="5112568"/>
            <a:ext cx="1203067" cy="1700808"/>
          </a:xfrm>
          <a:prstGeom prst="rect">
            <a:avLst/>
          </a:prstGeom>
          <a:noFill/>
        </p:spPr>
      </p:pic>
      <p:pic>
        <p:nvPicPr>
          <p:cNvPr id="1028" name="Picture 4" descr="C:\Users\Наталья\Pictures\грамота Яны.jpg"/>
          <p:cNvPicPr>
            <a:picLocks noChangeAspect="1" noChangeArrowheads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5292080" y="5067033"/>
            <a:ext cx="1224136" cy="1790968"/>
          </a:xfrm>
          <a:prstGeom prst="rect">
            <a:avLst/>
          </a:prstGeom>
          <a:noFill/>
        </p:spPr>
      </p:pic>
      <p:pic>
        <p:nvPicPr>
          <p:cNvPr id="1030" name="Picture 6" descr="C:\Users\Наталья\Downloads\23951998.jpg"/>
          <p:cNvPicPr>
            <a:picLocks noChangeAspect="1" noChangeArrowheads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4211960" y="548680"/>
            <a:ext cx="1296144" cy="1820427"/>
          </a:xfrm>
          <a:prstGeom prst="rect">
            <a:avLst/>
          </a:prstGeom>
          <a:noFill/>
        </p:spPr>
      </p:pic>
      <p:pic>
        <p:nvPicPr>
          <p:cNvPr id="1032" name="Picture 8" descr="C:\Users\Наталья\Downloads\22558033.jpg"/>
          <p:cNvPicPr>
            <a:picLocks noChangeAspect="1" noChangeArrowheads="1"/>
          </p:cNvPicPr>
          <p:nvPr/>
        </p:nvPicPr>
        <p:blipFill>
          <a:blip r:embed="rId27" cstate="print"/>
          <a:srcRect/>
          <a:stretch>
            <a:fillRect/>
          </a:stretch>
        </p:blipFill>
        <p:spPr bwMode="auto">
          <a:xfrm>
            <a:off x="7775848" y="4921936"/>
            <a:ext cx="1368152" cy="1936064"/>
          </a:xfrm>
          <a:prstGeom prst="rect">
            <a:avLst/>
          </a:prstGeom>
          <a:noFill/>
        </p:spPr>
      </p:pic>
      <p:pic>
        <p:nvPicPr>
          <p:cNvPr id="44056" name="Picture 24" descr="D:\Грамоты моих учащихся\1.jpg"/>
          <p:cNvPicPr>
            <a:picLocks noChangeAspect="1" noChangeArrowheads="1"/>
          </p:cNvPicPr>
          <p:nvPr/>
        </p:nvPicPr>
        <p:blipFill>
          <a:blip r:embed="rId28" cstate="print"/>
          <a:srcRect/>
          <a:stretch>
            <a:fillRect/>
          </a:stretch>
        </p:blipFill>
        <p:spPr bwMode="auto">
          <a:xfrm>
            <a:off x="5076056" y="548680"/>
            <a:ext cx="1368152" cy="1884637"/>
          </a:xfrm>
          <a:prstGeom prst="rect">
            <a:avLst/>
          </a:prstGeom>
          <a:noFill/>
        </p:spPr>
      </p:pic>
      <p:pic>
        <p:nvPicPr>
          <p:cNvPr id="44055" name="Picture 23" descr="D:\Грамоты моих учащихся\1 - 0009.jpg"/>
          <p:cNvPicPr>
            <a:picLocks noChangeAspect="1" noChangeArrowheads="1"/>
          </p:cNvPicPr>
          <p:nvPr/>
        </p:nvPicPr>
        <p:blipFill>
          <a:blip r:embed="rId29" cstate="print"/>
          <a:srcRect/>
          <a:stretch>
            <a:fillRect/>
          </a:stretch>
        </p:blipFill>
        <p:spPr bwMode="auto">
          <a:xfrm>
            <a:off x="6084168" y="548680"/>
            <a:ext cx="1372665" cy="1872209"/>
          </a:xfrm>
          <a:prstGeom prst="rect">
            <a:avLst/>
          </a:prstGeom>
          <a:noFill/>
        </p:spPr>
      </p:pic>
      <p:pic>
        <p:nvPicPr>
          <p:cNvPr id="44037" name="Picture 5" descr="D:\Грамоты моих учащихся\грудинина2.jpg"/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948264" y="548680"/>
            <a:ext cx="1368339" cy="1872208"/>
          </a:xfrm>
          <a:prstGeom prst="rect">
            <a:avLst/>
          </a:prstGeom>
          <a:noFill/>
        </p:spPr>
      </p:pic>
      <p:pic>
        <p:nvPicPr>
          <p:cNvPr id="1029" name="Picture 5" descr="C:\Users\Наталья\Downloads\65521933.jpg"/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7863458" y="620688"/>
            <a:ext cx="1280542" cy="1800200"/>
          </a:xfrm>
          <a:prstGeom prst="rect">
            <a:avLst/>
          </a:prstGeom>
          <a:noFill/>
        </p:spPr>
      </p:pic>
      <p:pic>
        <p:nvPicPr>
          <p:cNvPr id="1033" name="Picture 9" descr="C:\Users\Наталья\Downloads\27208573.jpg"/>
          <p:cNvPicPr>
            <a:picLocks noChangeAspect="1" noChangeArrowheads="1"/>
          </p:cNvPicPr>
          <p:nvPr/>
        </p:nvPicPr>
        <p:blipFill>
          <a:blip r:embed="rId32" cstate="print"/>
          <a:srcRect/>
          <a:stretch>
            <a:fillRect/>
          </a:stretch>
        </p:blipFill>
        <p:spPr bwMode="auto">
          <a:xfrm>
            <a:off x="6516216" y="5042842"/>
            <a:ext cx="1282712" cy="18151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одержимое 10"/>
          <p:cNvSpPr>
            <a:spLocks noGrp="1"/>
          </p:cNvSpPr>
          <p:nvPr>
            <p:ph idx="1"/>
          </p:nvPr>
        </p:nvSpPr>
        <p:spPr>
          <a:xfrm>
            <a:off x="179512" y="188640"/>
            <a:ext cx="8964488" cy="864096"/>
          </a:xfrm>
        </p:spPr>
        <p:txBody>
          <a:bodyPr/>
          <a:lstStyle/>
          <a:p>
            <a:pPr>
              <a:buNone/>
            </a:pPr>
            <a:r>
              <a:rPr lang="ru-RU" b="1" u="sng" dirty="0" smtClean="0">
                <a:solidFill>
                  <a:srgbClr val="080808"/>
                </a:solidFill>
              </a:rPr>
              <a:t>Мои достижения</a:t>
            </a:r>
            <a:r>
              <a:rPr lang="ru-RU" u="sng" dirty="0" smtClean="0">
                <a:solidFill>
                  <a:srgbClr val="080808"/>
                </a:solidFill>
              </a:rPr>
              <a:t>:</a:t>
            </a:r>
            <a:endParaRPr lang="ru-RU" u="sng" dirty="0">
              <a:solidFill>
                <a:srgbClr val="080808"/>
              </a:solidFill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4139952" y="0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i="1" dirty="0" smtClean="0">
                <a:solidFill>
                  <a:schemeClr val="bg1"/>
                </a:solidFill>
              </a:rPr>
              <a:t>Обучать - значит вдвойне учиться. - Ж. </a:t>
            </a:r>
            <a:r>
              <a:rPr lang="ru-RU" i="1" dirty="0" err="1" smtClean="0">
                <a:solidFill>
                  <a:schemeClr val="bg1"/>
                </a:solidFill>
              </a:rPr>
              <a:t>Жубер</a:t>
            </a:r>
            <a:endParaRPr lang="ru-RU" i="1" dirty="0">
              <a:solidFill>
                <a:schemeClr val="bg1"/>
              </a:solidFill>
            </a:endParaRPr>
          </a:p>
        </p:txBody>
      </p:sp>
      <p:pic>
        <p:nvPicPr>
          <p:cNvPr id="9236" name="Picture 20" descr="D:\мои грамоты\г - 00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3068960"/>
            <a:ext cx="1476904" cy="2088232"/>
          </a:xfrm>
          <a:prstGeom prst="rect">
            <a:avLst/>
          </a:prstGeom>
          <a:noFill/>
        </p:spPr>
      </p:pic>
      <p:pic>
        <p:nvPicPr>
          <p:cNvPr id="9241" name="Picture 25" descr="D:\мои грамоты\грамота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3140968"/>
            <a:ext cx="1503218" cy="2060848"/>
          </a:xfrm>
          <a:prstGeom prst="rect">
            <a:avLst/>
          </a:prstGeom>
          <a:noFill/>
        </p:spPr>
      </p:pic>
      <p:pic>
        <p:nvPicPr>
          <p:cNvPr id="9218" name="Picture 2" descr="D:\мои грамоты\сертификат2 - 00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3140968"/>
            <a:ext cx="1475617" cy="2043906"/>
          </a:xfrm>
          <a:prstGeom prst="rect">
            <a:avLst/>
          </a:prstGeom>
          <a:noFill/>
        </p:spPr>
      </p:pic>
      <p:pic>
        <p:nvPicPr>
          <p:cNvPr id="43" name="Picture 10" descr="D:\мои грамоты\лев - 000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216" y="3140968"/>
            <a:ext cx="1465930" cy="20157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6" name="Picture 30" descr="D:\мои грамоты\Диплом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03840" y="3140968"/>
            <a:ext cx="1440160" cy="2031875"/>
          </a:xfrm>
          <a:prstGeom prst="rect">
            <a:avLst/>
          </a:prstGeom>
          <a:noFill/>
        </p:spPr>
      </p:pic>
      <p:pic>
        <p:nvPicPr>
          <p:cNvPr id="9228" name="Picture 12" descr="D:\мои грамоты\17-1 - 000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36836" y="908720"/>
            <a:ext cx="1578980" cy="2232248"/>
          </a:xfrm>
          <a:prstGeom prst="rect">
            <a:avLst/>
          </a:prstGeom>
          <a:noFill/>
        </p:spPr>
      </p:pic>
      <p:pic>
        <p:nvPicPr>
          <p:cNvPr id="9224" name="Picture 8" descr="D:\мои грамоты\4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777191" y="908720"/>
            <a:ext cx="1578785" cy="2232248"/>
          </a:xfrm>
          <a:prstGeom prst="rect">
            <a:avLst/>
          </a:prstGeom>
          <a:noFill/>
        </p:spPr>
      </p:pic>
      <p:pic>
        <p:nvPicPr>
          <p:cNvPr id="9240" name="Picture 24" descr="D:\мои грамоты\грамота админ - 0002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357450" y="886765"/>
            <a:ext cx="1438686" cy="2254203"/>
          </a:xfrm>
          <a:prstGeom prst="rect">
            <a:avLst/>
          </a:prstGeom>
          <a:noFill/>
        </p:spPr>
      </p:pic>
      <p:pic>
        <p:nvPicPr>
          <p:cNvPr id="9242" name="Picture 26" descr="D:\мои грамоты\грамота2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652120" y="836712"/>
            <a:ext cx="1664740" cy="2261955"/>
          </a:xfrm>
          <a:prstGeom prst="rect">
            <a:avLst/>
          </a:prstGeom>
          <a:noFill/>
        </p:spPr>
      </p:pic>
      <p:pic>
        <p:nvPicPr>
          <p:cNvPr id="9247" name="Picture 31" descr="D:\мои грамоты\диплом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3140968"/>
            <a:ext cx="1476891" cy="2088232"/>
          </a:xfrm>
          <a:prstGeom prst="rect">
            <a:avLst/>
          </a:prstGeom>
          <a:noFill/>
        </p:spPr>
      </p:pic>
      <p:pic>
        <p:nvPicPr>
          <p:cNvPr id="9248" name="Picture 32" descr="D:\мои грамоты\грамоты - 0011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660232" y="836712"/>
            <a:ext cx="1696395" cy="2304256"/>
          </a:xfrm>
          <a:prstGeom prst="rect">
            <a:avLst/>
          </a:prstGeom>
          <a:noFill/>
        </p:spPr>
      </p:pic>
      <p:pic>
        <p:nvPicPr>
          <p:cNvPr id="9249" name="Picture 33" descr="D:\мои грамоты\грамоты - 0001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139952" y="4797152"/>
            <a:ext cx="1458582" cy="2060848"/>
          </a:xfrm>
          <a:prstGeom prst="rect">
            <a:avLst/>
          </a:prstGeom>
          <a:noFill/>
        </p:spPr>
      </p:pic>
      <p:pic>
        <p:nvPicPr>
          <p:cNvPr id="9250" name="Picture 34" descr="D:\мои грамоты\Диплом-2-место-в-Международном-конкурсе-портфолио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403648" y="3068960"/>
            <a:ext cx="1560353" cy="2194942"/>
          </a:xfrm>
          <a:prstGeom prst="rect">
            <a:avLst/>
          </a:prstGeom>
          <a:noFill/>
        </p:spPr>
      </p:pic>
      <p:pic>
        <p:nvPicPr>
          <p:cNvPr id="9238" name="Picture 22" descr="D:\мои грамоты\грамота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-36511" y="908720"/>
            <a:ext cx="1584176" cy="2240064"/>
          </a:xfrm>
          <a:prstGeom prst="rect">
            <a:avLst/>
          </a:prstGeom>
          <a:noFill/>
        </p:spPr>
      </p:pic>
      <p:pic>
        <p:nvPicPr>
          <p:cNvPr id="9233" name="Picture 17" descr="D:\мои грамоты\Благодарность-Профессионалы-в-системе-образования.jp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0" y="4866424"/>
            <a:ext cx="1403648" cy="1991575"/>
          </a:xfrm>
          <a:prstGeom prst="rect">
            <a:avLst/>
          </a:prstGeom>
          <a:noFill/>
        </p:spPr>
      </p:pic>
      <p:pic>
        <p:nvPicPr>
          <p:cNvPr id="9237" name="Picture 21" descr="D:\мои грамоты\гр.jp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1403648" y="4944431"/>
            <a:ext cx="1368152" cy="1913569"/>
          </a:xfrm>
          <a:prstGeom prst="rect">
            <a:avLst/>
          </a:prstGeom>
          <a:noFill/>
        </p:spPr>
      </p:pic>
      <p:pic>
        <p:nvPicPr>
          <p:cNvPr id="9227" name="Picture 11" descr="D:\мои грамоты\17-1 - 0001.jpg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2699792" y="4797152"/>
            <a:ext cx="1457740" cy="2060848"/>
          </a:xfrm>
          <a:prstGeom prst="rect">
            <a:avLst/>
          </a:prstGeom>
          <a:noFill/>
        </p:spPr>
      </p:pic>
      <p:pic>
        <p:nvPicPr>
          <p:cNvPr id="9217" name="Picture 1" descr="D:\мои грамоты\сертификат.jpg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6732240" y="5085184"/>
            <a:ext cx="2404481" cy="1700808"/>
          </a:xfrm>
          <a:prstGeom prst="rect">
            <a:avLst/>
          </a:prstGeom>
          <a:noFill/>
        </p:spPr>
      </p:pic>
      <p:pic>
        <p:nvPicPr>
          <p:cNvPr id="9244" name="Picture 28" descr="D:\мои грамоты\грамоты - 0002.jpg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5292081" y="5301208"/>
            <a:ext cx="2229837" cy="1556792"/>
          </a:xfrm>
          <a:prstGeom prst="rect">
            <a:avLst/>
          </a:prstGeom>
          <a:noFill/>
        </p:spPr>
      </p:pic>
      <p:pic>
        <p:nvPicPr>
          <p:cNvPr id="23" name="Picture 11" descr="D:\Грамоты моих учащихся\Моя.jpg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971600" y="5373216"/>
            <a:ext cx="1071879" cy="1484784"/>
          </a:xfrm>
          <a:prstGeom prst="rect">
            <a:avLst/>
          </a:prstGeom>
          <a:noFill/>
        </p:spPr>
      </p:pic>
      <p:pic>
        <p:nvPicPr>
          <p:cNvPr id="24" name="Picture 7" descr="C:\Users\Наталья\Downloads\28888025.jpg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7581934" y="908720"/>
            <a:ext cx="1526570" cy="21602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e7f7b9eec5c01499f774aa6514ea68f16c3b63"/>
</p:tagLst>
</file>

<file path=ppt/theme/theme1.xml><?xml version="1.0" encoding="utf-8"?>
<a:theme xmlns:a="http://schemas.openxmlformats.org/drawingml/2006/main" name="Презентация профессиональных достижений">
  <a:themeElements>
    <a:clrScheme name="powerpoint-template-24 13">
      <a:dk1>
        <a:srgbClr val="4D4D4D"/>
      </a:dk1>
      <a:lt1>
        <a:srgbClr val="FFFFFF"/>
      </a:lt1>
      <a:dk2>
        <a:srgbClr val="4D4D4D"/>
      </a:dk2>
      <a:lt2>
        <a:srgbClr val="045B4B"/>
      </a:lt2>
      <a:accent1>
        <a:srgbClr val="1C7C70"/>
      </a:accent1>
      <a:accent2>
        <a:srgbClr val="379690"/>
      </a:accent2>
      <a:accent3>
        <a:srgbClr val="FFFFFF"/>
      </a:accent3>
      <a:accent4>
        <a:srgbClr val="404040"/>
      </a:accent4>
      <a:accent5>
        <a:srgbClr val="ABBFBB"/>
      </a:accent5>
      <a:accent6>
        <a:srgbClr val="318782"/>
      </a:accent6>
      <a:hlink>
        <a:srgbClr val="54B2A4"/>
      </a:hlink>
      <a:folHlink>
        <a:srgbClr val="DDDDDD"/>
      </a:folHlink>
    </a:clrScheme>
    <a:fontScheme name="powerpoint-template-24">
      <a:majorFont>
        <a:latin typeface="Microsoft Sans Serif"/>
        <a:ea typeface=""/>
        <a:cs typeface=""/>
      </a:majorFont>
      <a:minorFont>
        <a:latin typeface="Microsoft Sans Serif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owerpoint-template-24 1">
        <a:dk1>
          <a:srgbClr val="4D4D4D"/>
        </a:dk1>
        <a:lt1>
          <a:srgbClr val="FFFFFF"/>
        </a:lt1>
        <a:dk2>
          <a:srgbClr val="4D4D4D"/>
        </a:dk2>
        <a:lt2>
          <a:srgbClr val="0C209B"/>
        </a:lt2>
        <a:accent1>
          <a:srgbClr val="2167BF"/>
        </a:accent1>
        <a:accent2>
          <a:srgbClr val="C60C0D"/>
        </a:accent2>
        <a:accent3>
          <a:srgbClr val="FFFFFF"/>
        </a:accent3>
        <a:accent4>
          <a:srgbClr val="404040"/>
        </a:accent4>
        <a:accent5>
          <a:srgbClr val="ABB8DC"/>
        </a:accent5>
        <a:accent6>
          <a:srgbClr val="B30A0B"/>
        </a:accent6>
        <a:hlink>
          <a:srgbClr val="4793C7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2">
        <a:dk1>
          <a:srgbClr val="4D4D4D"/>
        </a:dk1>
        <a:lt1>
          <a:srgbClr val="FFFFFF"/>
        </a:lt1>
        <a:dk2>
          <a:srgbClr val="4D4D4D"/>
        </a:dk2>
        <a:lt2>
          <a:srgbClr val="CC0000"/>
        </a:lt2>
        <a:accent1>
          <a:srgbClr val="FF9933"/>
        </a:accent1>
        <a:accent2>
          <a:srgbClr val="009900"/>
        </a:accent2>
        <a:accent3>
          <a:srgbClr val="FFFFFF"/>
        </a:accent3>
        <a:accent4>
          <a:srgbClr val="404040"/>
        </a:accent4>
        <a:accent5>
          <a:srgbClr val="FFCAAD"/>
        </a:accent5>
        <a:accent6>
          <a:srgbClr val="008A00"/>
        </a:accent6>
        <a:hlink>
          <a:srgbClr val="3366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3">
        <a:dk1>
          <a:srgbClr val="4D4D4D"/>
        </a:dk1>
        <a:lt1>
          <a:srgbClr val="FFFFFF"/>
        </a:lt1>
        <a:dk2>
          <a:srgbClr val="4D4D4D"/>
        </a:dk2>
        <a:lt2>
          <a:srgbClr val="93CB6A"/>
        </a:lt2>
        <a:accent1>
          <a:srgbClr val="71BE5E"/>
        </a:accent1>
        <a:accent2>
          <a:srgbClr val="A0CD6E"/>
        </a:accent2>
        <a:accent3>
          <a:srgbClr val="FFFFFF"/>
        </a:accent3>
        <a:accent4>
          <a:srgbClr val="404040"/>
        </a:accent4>
        <a:accent5>
          <a:srgbClr val="BBDBB6"/>
        </a:accent5>
        <a:accent6>
          <a:srgbClr val="91BA63"/>
        </a:accent6>
        <a:hlink>
          <a:srgbClr val="6BAB4A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4">
        <a:dk1>
          <a:srgbClr val="4D4D4D"/>
        </a:dk1>
        <a:lt1>
          <a:srgbClr val="FFFFFF"/>
        </a:lt1>
        <a:dk2>
          <a:srgbClr val="4D4D4D"/>
        </a:dk2>
        <a:lt2>
          <a:srgbClr val="189C25"/>
        </a:lt2>
        <a:accent1>
          <a:srgbClr val="33B642"/>
        </a:accent1>
        <a:accent2>
          <a:srgbClr val="5ED05F"/>
        </a:accent2>
        <a:accent3>
          <a:srgbClr val="FFFFFF"/>
        </a:accent3>
        <a:accent4>
          <a:srgbClr val="404040"/>
        </a:accent4>
        <a:accent5>
          <a:srgbClr val="ADD7B0"/>
        </a:accent5>
        <a:accent6>
          <a:srgbClr val="54BC55"/>
        </a:accent6>
        <a:hlink>
          <a:srgbClr val="66D15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5">
        <a:dk1>
          <a:srgbClr val="4D4D4D"/>
        </a:dk1>
        <a:lt1>
          <a:srgbClr val="FFFFFF"/>
        </a:lt1>
        <a:dk2>
          <a:srgbClr val="4D4D4D"/>
        </a:dk2>
        <a:lt2>
          <a:srgbClr val="E1E14F"/>
        </a:lt2>
        <a:accent1>
          <a:srgbClr val="33B642"/>
        </a:accent1>
        <a:accent2>
          <a:srgbClr val="5ED05F"/>
        </a:accent2>
        <a:accent3>
          <a:srgbClr val="FFFFFF"/>
        </a:accent3>
        <a:accent4>
          <a:srgbClr val="404040"/>
        </a:accent4>
        <a:accent5>
          <a:srgbClr val="ADD7B0"/>
        </a:accent5>
        <a:accent6>
          <a:srgbClr val="54BC55"/>
        </a:accent6>
        <a:hlink>
          <a:srgbClr val="66D15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6">
        <a:dk1>
          <a:srgbClr val="4D4D4D"/>
        </a:dk1>
        <a:lt1>
          <a:srgbClr val="FFFFFF"/>
        </a:lt1>
        <a:dk2>
          <a:srgbClr val="4D4D4D"/>
        </a:dk2>
        <a:lt2>
          <a:srgbClr val="4C8E3D"/>
        </a:lt2>
        <a:accent1>
          <a:srgbClr val="66A050"/>
        </a:accent1>
        <a:accent2>
          <a:srgbClr val="6EA552"/>
        </a:accent2>
        <a:accent3>
          <a:srgbClr val="FFFFFF"/>
        </a:accent3>
        <a:accent4>
          <a:srgbClr val="404040"/>
        </a:accent4>
        <a:accent5>
          <a:srgbClr val="B8CDB3"/>
        </a:accent5>
        <a:accent6>
          <a:srgbClr val="639549"/>
        </a:accent6>
        <a:hlink>
          <a:srgbClr val="89B963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7">
        <a:dk1>
          <a:srgbClr val="4D4D4D"/>
        </a:dk1>
        <a:lt1>
          <a:srgbClr val="FFFFFF"/>
        </a:lt1>
        <a:dk2>
          <a:srgbClr val="4D4D4D"/>
        </a:dk2>
        <a:lt2>
          <a:srgbClr val="4D7C48"/>
        </a:lt2>
        <a:accent1>
          <a:srgbClr val="599148"/>
        </a:accent1>
        <a:accent2>
          <a:srgbClr val="69A253"/>
        </a:accent2>
        <a:accent3>
          <a:srgbClr val="FFFFFF"/>
        </a:accent3>
        <a:accent4>
          <a:srgbClr val="404040"/>
        </a:accent4>
        <a:accent5>
          <a:srgbClr val="B5C7B1"/>
        </a:accent5>
        <a:accent6>
          <a:srgbClr val="5E924A"/>
        </a:accent6>
        <a:hlink>
          <a:srgbClr val="80C15D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8">
        <a:dk1>
          <a:srgbClr val="4D4D4D"/>
        </a:dk1>
        <a:lt1>
          <a:srgbClr val="FFFFFF"/>
        </a:lt1>
        <a:dk2>
          <a:srgbClr val="4D4D4D"/>
        </a:dk2>
        <a:lt2>
          <a:srgbClr val="467F20"/>
        </a:lt2>
        <a:accent1>
          <a:srgbClr val="5CA822"/>
        </a:accent1>
        <a:accent2>
          <a:srgbClr val="66C022"/>
        </a:accent2>
        <a:accent3>
          <a:srgbClr val="FFFFFF"/>
        </a:accent3>
        <a:accent4>
          <a:srgbClr val="404040"/>
        </a:accent4>
        <a:accent5>
          <a:srgbClr val="B5D1AB"/>
        </a:accent5>
        <a:accent6>
          <a:srgbClr val="5CAE1E"/>
        </a:accent6>
        <a:hlink>
          <a:srgbClr val="71CF2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9">
        <a:dk1>
          <a:srgbClr val="4D4D4D"/>
        </a:dk1>
        <a:lt1>
          <a:srgbClr val="FFFFFF"/>
        </a:lt1>
        <a:dk2>
          <a:srgbClr val="4D4D4D"/>
        </a:dk2>
        <a:lt2>
          <a:srgbClr val="8A9BA5"/>
        </a:lt2>
        <a:accent1>
          <a:srgbClr val="5CA822"/>
        </a:accent1>
        <a:accent2>
          <a:srgbClr val="66C022"/>
        </a:accent2>
        <a:accent3>
          <a:srgbClr val="FFFFFF"/>
        </a:accent3>
        <a:accent4>
          <a:srgbClr val="404040"/>
        </a:accent4>
        <a:accent5>
          <a:srgbClr val="B5D1AB"/>
        </a:accent5>
        <a:accent6>
          <a:srgbClr val="5CAE1E"/>
        </a:accent6>
        <a:hlink>
          <a:srgbClr val="71CF2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0">
        <a:dk1>
          <a:srgbClr val="4D4D4D"/>
        </a:dk1>
        <a:lt1>
          <a:srgbClr val="FFFFFF"/>
        </a:lt1>
        <a:dk2>
          <a:srgbClr val="4D4D4D"/>
        </a:dk2>
        <a:lt2>
          <a:srgbClr val="51873B"/>
        </a:lt2>
        <a:accent1>
          <a:srgbClr val="669E4B"/>
        </a:accent1>
        <a:accent2>
          <a:srgbClr val="79B25C"/>
        </a:accent2>
        <a:accent3>
          <a:srgbClr val="FFFFFF"/>
        </a:accent3>
        <a:accent4>
          <a:srgbClr val="404040"/>
        </a:accent4>
        <a:accent5>
          <a:srgbClr val="B8CCB1"/>
        </a:accent5>
        <a:accent6>
          <a:srgbClr val="6DA153"/>
        </a:accent6>
        <a:hlink>
          <a:srgbClr val="92CB6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1">
        <a:dk1>
          <a:srgbClr val="4D4D4D"/>
        </a:dk1>
        <a:lt1>
          <a:srgbClr val="FFFFFF"/>
        </a:lt1>
        <a:dk2>
          <a:srgbClr val="4D4D4D"/>
        </a:dk2>
        <a:lt2>
          <a:srgbClr val="0E7E24"/>
        </a:lt2>
        <a:accent1>
          <a:srgbClr val="369026"/>
        </a:accent1>
        <a:accent2>
          <a:srgbClr val="57A025"/>
        </a:accent2>
        <a:accent3>
          <a:srgbClr val="FFFFFF"/>
        </a:accent3>
        <a:accent4>
          <a:srgbClr val="404040"/>
        </a:accent4>
        <a:accent5>
          <a:srgbClr val="AEC6AC"/>
        </a:accent5>
        <a:accent6>
          <a:srgbClr val="4E9120"/>
        </a:accent6>
        <a:hlink>
          <a:srgbClr val="73B023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2">
        <a:dk1>
          <a:srgbClr val="4D4D4D"/>
        </a:dk1>
        <a:lt1>
          <a:srgbClr val="FFFFFF"/>
        </a:lt1>
        <a:dk2>
          <a:srgbClr val="4D4D4D"/>
        </a:dk2>
        <a:lt2>
          <a:srgbClr val="015802"/>
        </a:lt2>
        <a:accent1>
          <a:srgbClr val="016E01"/>
        </a:accent1>
        <a:accent2>
          <a:srgbClr val="019003"/>
        </a:accent2>
        <a:accent3>
          <a:srgbClr val="FFFFFF"/>
        </a:accent3>
        <a:accent4>
          <a:srgbClr val="404040"/>
        </a:accent4>
        <a:accent5>
          <a:srgbClr val="AABAAA"/>
        </a:accent5>
        <a:accent6>
          <a:srgbClr val="018202"/>
        </a:accent6>
        <a:hlink>
          <a:srgbClr val="01A60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3">
        <a:dk1>
          <a:srgbClr val="4D4D4D"/>
        </a:dk1>
        <a:lt1>
          <a:srgbClr val="FFFFFF"/>
        </a:lt1>
        <a:dk2>
          <a:srgbClr val="4D4D4D"/>
        </a:dk2>
        <a:lt2>
          <a:srgbClr val="045B4B"/>
        </a:lt2>
        <a:accent1>
          <a:srgbClr val="1C7C70"/>
        </a:accent1>
        <a:accent2>
          <a:srgbClr val="379690"/>
        </a:accent2>
        <a:accent3>
          <a:srgbClr val="FFFFFF"/>
        </a:accent3>
        <a:accent4>
          <a:srgbClr val="404040"/>
        </a:accent4>
        <a:accent5>
          <a:srgbClr val="ABBFBB"/>
        </a:accent5>
        <a:accent6>
          <a:srgbClr val="318782"/>
        </a:accent6>
        <a:hlink>
          <a:srgbClr val="54B2A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 профессиональных достижений</Template>
  <TotalTime>29</TotalTime>
  <Words>247</Words>
  <Application>Microsoft Office PowerPoint</Application>
  <PresentationFormat>Экран (4:3)</PresentationFormat>
  <Paragraphs>45</Paragraphs>
  <Slides>7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Презентация профессиональных достижений</vt:lpstr>
      <vt:lpstr>Слайд 1</vt:lpstr>
      <vt:lpstr>Педагогическое кредо:</vt:lpstr>
      <vt:lpstr>Слайд 3</vt:lpstr>
      <vt:lpstr>Слайд 4</vt:lpstr>
      <vt:lpstr>Слайд 5</vt:lpstr>
      <vt:lpstr>Слайд 6</vt:lpstr>
      <vt:lpstr>Слайд 7</vt:lpstr>
    </vt:vector>
  </TitlesOfParts>
  <Company>KrotySOFT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Наталья</dc:creator>
  <cp:lastModifiedBy>Наталья</cp:lastModifiedBy>
  <cp:revision>5</cp:revision>
  <dcterms:created xsi:type="dcterms:W3CDTF">2014-03-21T18:01:15Z</dcterms:created>
  <dcterms:modified xsi:type="dcterms:W3CDTF">2014-03-21T18:31:07Z</dcterms:modified>
</cp:coreProperties>
</file>